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6" r:id="rId10"/>
    <p:sldId id="294" r:id="rId11"/>
    <p:sldId id="295" r:id="rId12"/>
    <p:sldId id="296" r:id="rId13"/>
    <p:sldId id="297" r:id="rId14"/>
    <p:sldId id="298" r:id="rId15"/>
    <p:sldId id="293" r:id="rId16"/>
    <p:sldId id="299" r:id="rId17"/>
    <p:sldId id="300" r:id="rId18"/>
    <p:sldId id="301" r:id="rId19"/>
    <p:sldId id="303" r:id="rId20"/>
    <p:sldId id="302" r:id="rId21"/>
    <p:sldId id="304" r:id="rId22"/>
    <p:sldId id="305" r:id="rId23"/>
    <p:sldId id="306"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an h swamy" initials="khs" lastIdx="1" clrIdx="0">
    <p:extLst>
      <p:ext uri="{19B8F6BF-5375-455C-9EA6-DF929625EA0E}">
        <p15:presenceInfo xmlns:p15="http://schemas.microsoft.com/office/powerpoint/2012/main" userId="931ba927c3e75f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an h swamy" userId="931ba927c3e75f3e" providerId="LiveId" clId="{53B6E008-8342-4371-B70F-DE4A964D62E1}"/>
    <pc:docChg chg="undo custSel delSld modSld">
      <pc:chgData name="kiran h swamy" userId="931ba927c3e75f3e" providerId="LiveId" clId="{53B6E008-8342-4371-B70F-DE4A964D62E1}" dt="2023-04-03T05:56:53.116" v="124" actId="20577"/>
      <pc:docMkLst>
        <pc:docMk/>
      </pc:docMkLst>
      <pc:sldChg chg="modSp mod">
        <pc:chgData name="kiran h swamy" userId="931ba927c3e75f3e" providerId="LiveId" clId="{53B6E008-8342-4371-B70F-DE4A964D62E1}" dt="2023-04-03T05:51:54.800" v="80" actId="27636"/>
        <pc:sldMkLst>
          <pc:docMk/>
          <pc:sldMk cId="1583120128" sldId="280"/>
        </pc:sldMkLst>
        <pc:spChg chg="mod">
          <ac:chgData name="kiran h swamy" userId="931ba927c3e75f3e" providerId="LiveId" clId="{53B6E008-8342-4371-B70F-DE4A964D62E1}" dt="2023-04-03T05:51:54.800" v="80" actId="27636"/>
          <ac:spMkLst>
            <pc:docMk/>
            <pc:sldMk cId="1583120128" sldId="280"/>
            <ac:spMk id="3" creationId="{DB93FB3F-A8D4-46D3-A1C6-C79C64563729}"/>
          </ac:spMkLst>
        </pc:spChg>
      </pc:sldChg>
      <pc:sldChg chg="del">
        <pc:chgData name="kiran h swamy" userId="931ba927c3e75f3e" providerId="LiveId" clId="{53B6E008-8342-4371-B70F-DE4A964D62E1}" dt="2023-04-03T03:54:04.819" v="76" actId="47"/>
        <pc:sldMkLst>
          <pc:docMk/>
          <pc:sldMk cId="4027096028" sldId="285"/>
        </pc:sldMkLst>
      </pc:sldChg>
      <pc:sldChg chg="addSp delSp modSp mod addCm delCm">
        <pc:chgData name="kiran h swamy" userId="931ba927c3e75f3e" providerId="LiveId" clId="{53B6E008-8342-4371-B70F-DE4A964D62E1}" dt="2023-04-02T17:57:48.125" v="61"/>
        <pc:sldMkLst>
          <pc:docMk/>
          <pc:sldMk cId="2078567690" sldId="300"/>
        </pc:sldMkLst>
        <pc:spChg chg="add mod">
          <ac:chgData name="kiran h swamy" userId="931ba927c3e75f3e" providerId="LiveId" clId="{53B6E008-8342-4371-B70F-DE4A964D62E1}" dt="2023-04-02T17:57:12.686" v="58" actId="1076"/>
          <ac:spMkLst>
            <pc:docMk/>
            <pc:sldMk cId="2078567690" sldId="300"/>
            <ac:spMk id="2" creationId="{7C43AB4B-3872-8BF9-DBC4-C7FA4AAC81FF}"/>
          </ac:spMkLst>
        </pc:spChg>
        <pc:spChg chg="add del mod">
          <ac:chgData name="kiran h swamy" userId="931ba927c3e75f3e" providerId="LiveId" clId="{53B6E008-8342-4371-B70F-DE4A964D62E1}" dt="2023-04-02T17:56:35.496" v="12" actId="21"/>
          <ac:spMkLst>
            <pc:docMk/>
            <pc:sldMk cId="2078567690" sldId="300"/>
            <ac:spMk id="4" creationId="{AA044FF7-CF8D-AD39-FBB3-2B73619681C6}"/>
          </ac:spMkLst>
        </pc:spChg>
        <pc:spChg chg="del mod">
          <ac:chgData name="kiran h swamy" userId="931ba927c3e75f3e" providerId="LiveId" clId="{53B6E008-8342-4371-B70F-DE4A964D62E1}" dt="2023-04-02T17:57:48.125" v="61"/>
          <ac:spMkLst>
            <pc:docMk/>
            <pc:sldMk cId="2078567690" sldId="300"/>
            <ac:spMk id="7" creationId="{1FEBB9A0-B116-B9BD-721B-93897E4AF89F}"/>
          </ac:spMkLst>
        </pc:spChg>
        <pc:picChg chg="add del mod">
          <ac:chgData name="kiran h swamy" userId="931ba927c3e75f3e" providerId="LiveId" clId="{53B6E008-8342-4371-B70F-DE4A964D62E1}" dt="2023-04-02T17:57:14.621" v="59" actId="1076"/>
          <ac:picMkLst>
            <pc:docMk/>
            <pc:sldMk cId="2078567690" sldId="300"/>
            <ac:picMk id="12" creationId="{ECE6B0C2-C2DC-2B07-B3B2-CF61444DC7BD}"/>
          </ac:picMkLst>
        </pc:picChg>
      </pc:sldChg>
      <pc:sldChg chg="modSp mod">
        <pc:chgData name="kiran h swamy" userId="931ba927c3e75f3e" providerId="LiveId" clId="{53B6E008-8342-4371-B70F-DE4A964D62E1}" dt="2023-04-03T05:52:37.792" v="82" actId="20577"/>
        <pc:sldMkLst>
          <pc:docMk/>
          <pc:sldMk cId="98878410" sldId="301"/>
        </pc:sldMkLst>
        <pc:graphicFrameChg chg="modGraphic">
          <ac:chgData name="kiran h swamy" userId="931ba927c3e75f3e" providerId="LiveId" clId="{53B6E008-8342-4371-B70F-DE4A964D62E1}" dt="2023-04-03T05:52:37.792" v="82" actId="20577"/>
          <ac:graphicFrameMkLst>
            <pc:docMk/>
            <pc:sldMk cId="98878410" sldId="301"/>
            <ac:graphicFrameMk id="10" creationId="{B7EF1B77-7B0C-69FC-0535-C49EA58C81E1}"/>
          </ac:graphicFrameMkLst>
        </pc:graphicFrameChg>
      </pc:sldChg>
      <pc:sldChg chg="modSp mod">
        <pc:chgData name="kiran h swamy" userId="931ba927c3e75f3e" providerId="LiveId" clId="{53B6E008-8342-4371-B70F-DE4A964D62E1}" dt="2023-04-03T05:56:53.116" v="124" actId="20577"/>
        <pc:sldMkLst>
          <pc:docMk/>
          <pc:sldMk cId="4153466746" sldId="302"/>
        </pc:sldMkLst>
        <pc:spChg chg="mod">
          <ac:chgData name="kiran h swamy" userId="931ba927c3e75f3e" providerId="LiveId" clId="{53B6E008-8342-4371-B70F-DE4A964D62E1}" dt="2023-04-03T05:56:53.116" v="124" actId="20577"/>
          <ac:spMkLst>
            <pc:docMk/>
            <pc:sldMk cId="4153466746" sldId="302"/>
            <ac:spMk id="8" creationId="{9E71A9A2-47F1-3726-30F7-040FE86ACF1A}"/>
          </ac:spMkLst>
        </pc:spChg>
        <pc:graphicFrameChg chg="modGraphic">
          <ac:chgData name="kiran h swamy" userId="931ba927c3e75f3e" providerId="LiveId" clId="{53B6E008-8342-4371-B70F-DE4A964D62E1}" dt="2023-04-03T05:54:54.580" v="106" actId="20577"/>
          <ac:graphicFrameMkLst>
            <pc:docMk/>
            <pc:sldMk cId="4153466746" sldId="302"/>
            <ac:graphicFrameMk id="4" creationId="{B965D7EA-AA37-B611-BFD0-51C65A4ABA58}"/>
          </ac:graphicFrameMkLst>
        </pc:graphicFrameChg>
      </pc:sldChg>
      <pc:sldChg chg="modSp mod">
        <pc:chgData name="kiran h swamy" userId="931ba927c3e75f3e" providerId="LiveId" clId="{53B6E008-8342-4371-B70F-DE4A964D62E1}" dt="2023-04-03T05:53:43.044" v="90" actId="20577"/>
        <pc:sldMkLst>
          <pc:docMk/>
          <pc:sldMk cId="623132908" sldId="303"/>
        </pc:sldMkLst>
        <pc:graphicFrameChg chg="modGraphic">
          <ac:chgData name="kiran h swamy" userId="931ba927c3e75f3e" providerId="LiveId" clId="{53B6E008-8342-4371-B70F-DE4A964D62E1}" dt="2023-04-03T05:53:43.044" v="90" actId="20577"/>
          <ac:graphicFrameMkLst>
            <pc:docMk/>
            <pc:sldMk cId="623132908" sldId="303"/>
            <ac:graphicFrameMk id="4" creationId="{AC0B3D73-C764-E999-DA74-83B09BA3CFF7}"/>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332E3-7F3A-4984-9624-4EC1E571554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989DEAF-3002-43F2-9147-47C15B797035}">
      <dgm:prSet/>
      <dgm:spPr/>
      <dgm:t>
        <a:bodyPr/>
        <a:lstStyle/>
        <a:p>
          <a:r>
            <a:rPr lang="en-US"/>
            <a:t>To predict Customer churn.</a:t>
          </a:r>
        </a:p>
      </dgm:t>
    </dgm:pt>
    <dgm:pt modelId="{A958DE3C-0666-4FD0-B096-544B24F9E031}" type="parTrans" cxnId="{DF51B717-D1EB-4626-9DA9-17DBD1FC48D6}">
      <dgm:prSet/>
      <dgm:spPr/>
      <dgm:t>
        <a:bodyPr/>
        <a:lstStyle/>
        <a:p>
          <a:endParaRPr lang="en-US"/>
        </a:p>
      </dgm:t>
    </dgm:pt>
    <dgm:pt modelId="{D18DC0EC-F0D9-4C60-AE04-19FFF2108962}" type="sibTrans" cxnId="{DF51B717-D1EB-4626-9DA9-17DBD1FC48D6}">
      <dgm:prSet/>
      <dgm:spPr/>
      <dgm:t>
        <a:bodyPr/>
        <a:lstStyle/>
        <a:p>
          <a:endParaRPr lang="en-US"/>
        </a:p>
      </dgm:t>
    </dgm:pt>
    <dgm:pt modelId="{CD630492-C7AA-4E34-A552-1B7ADF6705E6}">
      <dgm:prSet/>
      <dgm:spPr/>
      <dgm:t>
        <a:bodyPr/>
        <a:lstStyle/>
        <a:p>
          <a:r>
            <a:rPr lang="en-US"/>
            <a:t>Highlighting the main variable/factors influencing the customer churn.</a:t>
          </a:r>
        </a:p>
      </dgm:t>
    </dgm:pt>
    <dgm:pt modelId="{F96BD1B4-39E1-46FC-B751-57862004A8AE}" type="parTrans" cxnId="{E149F702-2177-4B22-9133-8AF693978338}">
      <dgm:prSet/>
      <dgm:spPr/>
      <dgm:t>
        <a:bodyPr/>
        <a:lstStyle/>
        <a:p>
          <a:endParaRPr lang="en-US"/>
        </a:p>
      </dgm:t>
    </dgm:pt>
    <dgm:pt modelId="{F00F0B6C-05BA-4335-B839-18B315922D9A}" type="sibTrans" cxnId="{E149F702-2177-4B22-9133-8AF693978338}">
      <dgm:prSet/>
      <dgm:spPr/>
      <dgm:t>
        <a:bodyPr/>
        <a:lstStyle/>
        <a:p>
          <a:endParaRPr lang="en-US"/>
        </a:p>
      </dgm:t>
    </dgm:pt>
    <dgm:pt modelId="{801B9830-176D-44EF-8046-7DB6FBB9B4DE}">
      <dgm:prSet/>
      <dgm:spPr/>
      <dgm:t>
        <a:bodyPr/>
        <a:lstStyle/>
        <a:p>
          <a:r>
            <a:rPr lang="en-US"/>
            <a:t>Use various ML algorithms to build prediction models, evaluate the accuracy and performance of these models.</a:t>
          </a:r>
        </a:p>
      </dgm:t>
    </dgm:pt>
    <dgm:pt modelId="{64B5FC46-3B4E-4D7E-8D70-51EFEBB2F623}" type="parTrans" cxnId="{F5A2AC13-E4B1-48CB-B4D3-737D08B60140}">
      <dgm:prSet/>
      <dgm:spPr/>
      <dgm:t>
        <a:bodyPr/>
        <a:lstStyle/>
        <a:p>
          <a:endParaRPr lang="en-US"/>
        </a:p>
      </dgm:t>
    </dgm:pt>
    <dgm:pt modelId="{57600F7D-DCEB-4256-B822-77C64A036DA4}" type="sibTrans" cxnId="{F5A2AC13-E4B1-48CB-B4D3-737D08B60140}">
      <dgm:prSet/>
      <dgm:spPr/>
      <dgm:t>
        <a:bodyPr/>
        <a:lstStyle/>
        <a:p>
          <a:endParaRPr lang="en-US"/>
        </a:p>
      </dgm:t>
    </dgm:pt>
    <dgm:pt modelId="{61D8187A-1542-4DE1-900A-E4197F9E5A5F}">
      <dgm:prSet/>
      <dgm:spPr/>
      <dgm:t>
        <a:bodyPr/>
        <a:lstStyle/>
        <a:p>
          <a:r>
            <a:rPr lang="en-US"/>
            <a:t>Finding of the best model for our business case and providing executive summary.</a:t>
          </a:r>
        </a:p>
      </dgm:t>
    </dgm:pt>
    <dgm:pt modelId="{C8C540E9-1FA0-47DF-9BFE-EA5C74C1A58F}" type="parTrans" cxnId="{08C7A155-FB97-402B-9E75-29F3C30FD630}">
      <dgm:prSet/>
      <dgm:spPr/>
      <dgm:t>
        <a:bodyPr/>
        <a:lstStyle/>
        <a:p>
          <a:endParaRPr lang="en-US"/>
        </a:p>
      </dgm:t>
    </dgm:pt>
    <dgm:pt modelId="{5D6A557B-1434-42DA-9F7A-1C24E9380E6A}" type="sibTrans" cxnId="{08C7A155-FB97-402B-9E75-29F3C30FD630}">
      <dgm:prSet/>
      <dgm:spPr/>
      <dgm:t>
        <a:bodyPr/>
        <a:lstStyle/>
        <a:p>
          <a:endParaRPr lang="en-US"/>
        </a:p>
      </dgm:t>
    </dgm:pt>
    <dgm:pt modelId="{CA2B3ACD-8A5C-4823-BFBF-A51D5FB75998}" type="pres">
      <dgm:prSet presAssocID="{1DE332E3-7F3A-4984-9624-4EC1E5715541}" presName="root" presStyleCnt="0">
        <dgm:presLayoutVars>
          <dgm:dir/>
          <dgm:resizeHandles val="exact"/>
        </dgm:presLayoutVars>
      </dgm:prSet>
      <dgm:spPr/>
    </dgm:pt>
    <dgm:pt modelId="{F13ECD30-D0E4-4856-AC0A-47EC1515794D}" type="pres">
      <dgm:prSet presAssocID="{2989DEAF-3002-43F2-9147-47C15B797035}" presName="compNode" presStyleCnt="0"/>
      <dgm:spPr/>
    </dgm:pt>
    <dgm:pt modelId="{12108CA6-08AF-476E-8536-462ACCA7EFFF}" type="pres">
      <dgm:prSet presAssocID="{2989DEAF-3002-43F2-9147-47C15B797035}" presName="bgRect" presStyleLbl="bgShp" presStyleIdx="0" presStyleCnt="4"/>
      <dgm:spPr/>
    </dgm:pt>
    <dgm:pt modelId="{FE644776-A115-40B1-876F-18295C1261CC}" type="pres">
      <dgm:prSet presAssocID="{2989DEAF-3002-43F2-9147-47C15B7970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5FE5FA5-E010-44D5-9D76-40228C6392C3}" type="pres">
      <dgm:prSet presAssocID="{2989DEAF-3002-43F2-9147-47C15B797035}" presName="spaceRect" presStyleCnt="0"/>
      <dgm:spPr/>
    </dgm:pt>
    <dgm:pt modelId="{F1B50BDE-C132-44A2-ABBA-FBC2AF13AA61}" type="pres">
      <dgm:prSet presAssocID="{2989DEAF-3002-43F2-9147-47C15B797035}" presName="parTx" presStyleLbl="revTx" presStyleIdx="0" presStyleCnt="4">
        <dgm:presLayoutVars>
          <dgm:chMax val="0"/>
          <dgm:chPref val="0"/>
        </dgm:presLayoutVars>
      </dgm:prSet>
      <dgm:spPr/>
    </dgm:pt>
    <dgm:pt modelId="{A6068EE2-4E67-4482-B0F1-62BD12C32ED7}" type="pres">
      <dgm:prSet presAssocID="{D18DC0EC-F0D9-4C60-AE04-19FFF2108962}" presName="sibTrans" presStyleCnt="0"/>
      <dgm:spPr/>
    </dgm:pt>
    <dgm:pt modelId="{24214AF2-514B-4143-88BC-1595F41D4D27}" type="pres">
      <dgm:prSet presAssocID="{CD630492-C7AA-4E34-A552-1B7ADF6705E6}" presName="compNode" presStyleCnt="0"/>
      <dgm:spPr/>
    </dgm:pt>
    <dgm:pt modelId="{AEC93519-BEC9-4853-88D4-C82B9E2D8DC8}" type="pres">
      <dgm:prSet presAssocID="{CD630492-C7AA-4E34-A552-1B7ADF6705E6}" presName="bgRect" presStyleLbl="bgShp" presStyleIdx="1" presStyleCnt="4"/>
      <dgm:spPr/>
    </dgm:pt>
    <dgm:pt modelId="{6CCF79DB-F319-45B5-A958-99BA09E2DE06}" type="pres">
      <dgm:prSet presAssocID="{CD630492-C7AA-4E34-A552-1B7ADF6705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C1DC4FF9-BB58-476F-9B90-8188B2F444C5}" type="pres">
      <dgm:prSet presAssocID="{CD630492-C7AA-4E34-A552-1B7ADF6705E6}" presName="spaceRect" presStyleCnt="0"/>
      <dgm:spPr/>
    </dgm:pt>
    <dgm:pt modelId="{9FB44795-27C4-4719-99FA-6543D02649C5}" type="pres">
      <dgm:prSet presAssocID="{CD630492-C7AA-4E34-A552-1B7ADF6705E6}" presName="parTx" presStyleLbl="revTx" presStyleIdx="1" presStyleCnt="4">
        <dgm:presLayoutVars>
          <dgm:chMax val="0"/>
          <dgm:chPref val="0"/>
        </dgm:presLayoutVars>
      </dgm:prSet>
      <dgm:spPr/>
    </dgm:pt>
    <dgm:pt modelId="{C2574A8F-EEF4-4F52-972B-3FAD8DC88660}" type="pres">
      <dgm:prSet presAssocID="{F00F0B6C-05BA-4335-B839-18B315922D9A}" presName="sibTrans" presStyleCnt="0"/>
      <dgm:spPr/>
    </dgm:pt>
    <dgm:pt modelId="{334A28F3-4882-4624-9493-1718518925DE}" type="pres">
      <dgm:prSet presAssocID="{801B9830-176D-44EF-8046-7DB6FBB9B4DE}" presName="compNode" presStyleCnt="0"/>
      <dgm:spPr/>
    </dgm:pt>
    <dgm:pt modelId="{2FF2722E-44B5-4D7F-B3F4-915C2D1011A8}" type="pres">
      <dgm:prSet presAssocID="{801B9830-176D-44EF-8046-7DB6FBB9B4DE}" presName="bgRect" presStyleLbl="bgShp" presStyleIdx="2" presStyleCnt="4"/>
      <dgm:spPr/>
    </dgm:pt>
    <dgm:pt modelId="{BC9B5ED1-F309-4491-8719-2674B4B2F16C}" type="pres">
      <dgm:prSet presAssocID="{801B9830-176D-44EF-8046-7DB6FBB9B4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F18C21D3-C275-4CD7-B6B4-615085252883}" type="pres">
      <dgm:prSet presAssocID="{801B9830-176D-44EF-8046-7DB6FBB9B4DE}" presName="spaceRect" presStyleCnt="0"/>
      <dgm:spPr/>
    </dgm:pt>
    <dgm:pt modelId="{8A5407F5-793A-4E5A-9047-0BF7767E5F49}" type="pres">
      <dgm:prSet presAssocID="{801B9830-176D-44EF-8046-7DB6FBB9B4DE}" presName="parTx" presStyleLbl="revTx" presStyleIdx="2" presStyleCnt="4">
        <dgm:presLayoutVars>
          <dgm:chMax val="0"/>
          <dgm:chPref val="0"/>
        </dgm:presLayoutVars>
      </dgm:prSet>
      <dgm:spPr/>
    </dgm:pt>
    <dgm:pt modelId="{6777CF60-0346-4508-8B7D-8C5EEE0FB31B}" type="pres">
      <dgm:prSet presAssocID="{57600F7D-DCEB-4256-B822-77C64A036DA4}" presName="sibTrans" presStyleCnt="0"/>
      <dgm:spPr/>
    </dgm:pt>
    <dgm:pt modelId="{F9C71AE0-AE94-44A7-AD71-1BCDB326A0AA}" type="pres">
      <dgm:prSet presAssocID="{61D8187A-1542-4DE1-900A-E4197F9E5A5F}" presName="compNode" presStyleCnt="0"/>
      <dgm:spPr/>
    </dgm:pt>
    <dgm:pt modelId="{FB030993-D8FF-4A80-9098-417BB13901CD}" type="pres">
      <dgm:prSet presAssocID="{61D8187A-1542-4DE1-900A-E4197F9E5A5F}" presName="bgRect" presStyleLbl="bgShp" presStyleIdx="3" presStyleCnt="4"/>
      <dgm:spPr/>
    </dgm:pt>
    <dgm:pt modelId="{09A1E631-4142-4209-B130-D37A5FA173CC}" type="pres">
      <dgm:prSet presAssocID="{61D8187A-1542-4DE1-900A-E4197F9E5A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DE660225-87DB-4950-AE5F-F0E0143174E7}" type="pres">
      <dgm:prSet presAssocID="{61D8187A-1542-4DE1-900A-E4197F9E5A5F}" presName="spaceRect" presStyleCnt="0"/>
      <dgm:spPr/>
    </dgm:pt>
    <dgm:pt modelId="{579C5C6F-EB3D-4452-8B9C-8FF02EE594DC}" type="pres">
      <dgm:prSet presAssocID="{61D8187A-1542-4DE1-900A-E4197F9E5A5F}" presName="parTx" presStyleLbl="revTx" presStyleIdx="3" presStyleCnt="4">
        <dgm:presLayoutVars>
          <dgm:chMax val="0"/>
          <dgm:chPref val="0"/>
        </dgm:presLayoutVars>
      </dgm:prSet>
      <dgm:spPr/>
    </dgm:pt>
  </dgm:ptLst>
  <dgm:cxnLst>
    <dgm:cxn modelId="{E149F702-2177-4B22-9133-8AF693978338}" srcId="{1DE332E3-7F3A-4984-9624-4EC1E5715541}" destId="{CD630492-C7AA-4E34-A552-1B7ADF6705E6}" srcOrd="1" destOrd="0" parTransId="{F96BD1B4-39E1-46FC-B751-57862004A8AE}" sibTransId="{F00F0B6C-05BA-4335-B839-18B315922D9A}"/>
    <dgm:cxn modelId="{7CA48506-3D73-46CC-9E55-ABFE6B1976E0}" type="presOf" srcId="{1DE332E3-7F3A-4984-9624-4EC1E5715541}" destId="{CA2B3ACD-8A5C-4823-BFBF-A51D5FB75998}" srcOrd="0" destOrd="0" presId="urn:microsoft.com/office/officeart/2018/2/layout/IconVerticalSolidList"/>
    <dgm:cxn modelId="{F5A2AC13-E4B1-48CB-B4D3-737D08B60140}" srcId="{1DE332E3-7F3A-4984-9624-4EC1E5715541}" destId="{801B9830-176D-44EF-8046-7DB6FBB9B4DE}" srcOrd="2" destOrd="0" parTransId="{64B5FC46-3B4E-4D7E-8D70-51EFEBB2F623}" sibTransId="{57600F7D-DCEB-4256-B822-77C64A036DA4}"/>
    <dgm:cxn modelId="{DF51B717-D1EB-4626-9DA9-17DBD1FC48D6}" srcId="{1DE332E3-7F3A-4984-9624-4EC1E5715541}" destId="{2989DEAF-3002-43F2-9147-47C15B797035}" srcOrd="0" destOrd="0" parTransId="{A958DE3C-0666-4FD0-B096-544B24F9E031}" sibTransId="{D18DC0EC-F0D9-4C60-AE04-19FFF2108962}"/>
    <dgm:cxn modelId="{D53E075C-3DAE-472F-856E-2D3E9E9B0E9B}" type="presOf" srcId="{61D8187A-1542-4DE1-900A-E4197F9E5A5F}" destId="{579C5C6F-EB3D-4452-8B9C-8FF02EE594DC}" srcOrd="0" destOrd="0" presId="urn:microsoft.com/office/officeart/2018/2/layout/IconVerticalSolidList"/>
    <dgm:cxn modelId="{08C7A155-FB97-402B-9E75-29F3C30FD630}" srcId="{1DE332E3-7F3A-4984-9624-4EC1E5715541}" destId="{61D8187A-1542-4DE1-900A-E4197F9E5A5F}" srcOrd="3" destOrd="0" parTransId="{C8C540E9-1FA0-47DF-9BFE-EA5C74C1A58F}" sibTransId="{5D6A557B-1434-42DA-9F7A-1C24E9380E6A}"/>
    <dgm:cxn modelId="{E097EF55-23B6-4EFF-9347-C4CFC156A58B}" type="presOf" srcId="{801B9830-176D-44EF-8046-7DB6FBB9B4DE}" destId="{8A5407F5-793A-4E5A-9047-0BF7767E5F49}" srcOrd="0" destOrd="0" presId="urn:microsoft.com/office/officeart/2018/2/layout/IconVerticalSolidList"/>
    <dgm:cxn modelId="{87652BE1-D58F-472F-A6BB-020AC0D81F4F}" type="presOf" srcId="{2989DEAF-3002-43F2-9147-47C15B797035}" destId="{F1B50BDE-C132-44A2-ABBA-FBC2AF13AA61}" srcOrd="0" destOrd="0" presId="urn:microsoft.com/office/officeart/2018/2/layout/IconVerticalSolidList"/>
    <dgm:cxn modelId="{BBEC86EB-F1E7-428E-A1C5-1F5F7CC7E6F9}" type="presOf" srcId="{CD630492-C7AA-4E34-A552-1B7ADF6705E6}" destId="{9FB44795-27C4-4719-99FA-6543D02649C5}" srcOrd="0" destOrd="0" presId="urn:microsoft.com/office/officeart/2018/2/layout/IconVerticalSolidList"/>
    <dgm:cxn modelId="{ADC9BDB3-EF36-4772-A873-9E6B88BEE8D7}" type="presParOf" srcId="{CA2B3ACD-8A5C-4823-BFBF-A51D5FB75998}" destId="{F13ECD30-D0E4-4856-AC0A-47EC1515794D}" srcOrd="0" destOrd="0" presId="urn:microsoft.com/office/officeart/2018/2/layout/IconVerticalSolidList"/>
    <dgm:cxn modelId="{B740B947-3BD0-4E02-9488-B049F7A71456}" type="presParOf" srcId="{F13ECD30-D0E4-4856-AC0A-47EC1515794D}" destId="{12108CA6-08AF-476E-8536-462ACCA7EFFF}" srcOrd="0" destOrd="0" presId="urn:microsoft.com/office/officeart/2018/2/layout/IconVerticalSolidList"/>
    <dgm:cxn modelId="{391C2388-F6CD-440F-B564-AF9A51C4BC9C}" type="presParOf" srcId="{F13ECD30-D0E4-4856-AC0A-47EC1515794D}" destId="{FE644776-A115-40B1-876F-18295C1261CC}" srcOrd="1" destOrd="0" presId="urn:microsoft.com/office/officeart/2018/2/layout/IconVerticalSolidList"/>
    <dgm:cxn modelId="{6CBF2FAE-8B4D-475A-BCB8-BEDB3E175C7A}" type="presParOf" srcId="{F13ECD30-D0E4-4856-AC0A-47EC1515794D}" destId="{E5FE5FA5-E010-44D5-9D76-40228C6392C3}" srcOrd="2" destOrd="0" presId="urn:microsoft.com/office/officeart/2018/2/layout/IconVerticalSolidList"/>
    <dgm:cxn modelId="{705417E6-BEFD-454A-B939-8379BCB75221}" type="presParOf" srcId="{F13ECD30-D0E4-4856-AC0A-47EC1515794D}" destId="{F1B50BDE-C132-44A2-ABBA-FBC2AF13AA61}" srcOrd="3" destOrd="0" presId="urn:microsoft.com/office/officeart/2018/2/layout/IconVerticalSolidList"/>
    <dgm:cxn modelId="{C2B0BF93-C46B-423A-9A8F-5C3E1860A739}" type="presParOf" srcId="{CA2B3ACD-8A5C-4823-BFBF-A51D5FB75998}" destId="{A6068EE2-4E67-4482-B0F1-62BD12C32ED7}" srcOrd="1" destOrd="0" presId="urn:microsoft.com/office/officeart/2018/2/layout/IconVerticalSolidList"/>
    <dgm:cxn modelId="{4B3057A8-18DF-4179-BC6E-C4D905FD83E4}" type="presParOf" srcId="{CA2B3ACD-8A5C-4823-BFBF-A51D5FB75998}" destId="{24214AF2-514B-4143-88BC-1595F41D4D27}" srcOrd="2" destOrd="0" presId="urn:microsoft.com/office/officeart/2018/2/layout/IconVerticalSolidList"/>
    <dgm:cxn modelId="{30B43112-F3BA-48CF-BAE4-9431B26B7D9E}" type="presParOf" srcId="{24214AF2-514B-4143-88BC-1595F41D4D27}" destId="{AEC93519-BEC9-4853-88D4-C82B9E2D8DC8}" srcOrd="0" destOrd="0" presId="urn:microsoft.com/office/officeart/2018/2/layout/IconVerticalSolidList"/>
    <dgm:cxn modelId="{43425C6D-89FA-4DF7-AEB9-52DD7848FB75}" type="presParOf" srcId="{24214AF2-514B-4143-88BC-1595F41D4D27}" destId="{6CCF79DB-F319-45B5-A958-99BA09E2DE06}" srcOrd="1" destOrd="0" presId="urn:microsoft.com/office/officeart/2018/2/layout/IconVerticalSolidList"/>
    <dgm:cxn modelId="{C58E7228-C663-4E13-84B0-3BD9E2366AD5}" type="presParOf" srcId="{24214AF2-514B-4143-88BC-1595F41D4D27}" destId="{C1DC4FF9-BB58-476F-9B90-8188B2F444C5}" srcOrd="2" destOrd="0" presId="urn:microsoft.com/office/officeart/2018/2/layout/IconVerticalSolidList"/>
    <dgm:cxn modelId="{6FE22748-4AF2-4D1A-9EC7-A80E6E0FC7D1}" type="presParOf" srcId="{24214AF2-514B-4143-88BC-1595F41D4D27}" destId="{9FB44795-27C4-4719-99FA-6543D02649C5}" srcOrd="3" destOrd="0" presId="urn:microsoft.com/office/officeart/2018/2/layout/IconVerticalSolidList"/>
    <dgm:cxn modelId="{65303E48-CF2E-4193-9F12-E224E0A8D963}" type="presParOf" srcId="{CA2B3ACD-8A5C-4823-BFBF-A51D5FB75998}" destId="{C2574A8F-EEF4-4F52-972B-3FAD8DC88660}" srcOrd="3" destOrd="0" presId="urn:microsoft.com/office/officeart/2018/2/layout/IconVerticalSolidList"/>
    <dgm:cxn modelId="{D7BB0E34-3852-44F2-9599-B3ADE6BBA5A3}" type="presParOf" srcId="{CA2B3ACD-8A5C-4823-BFBF-A51D5FB75998}" destId="{334A28F3-4882-4624-9493-1718518925DE}" srcOrd="4" destOrd="0" presId="urn:microsoft.com/office/officeart/2018/2/layout/IconVerticalSolidList"/>
    <dgm:cxn modelId="{40B155A6-7FB4-4FF1-B175-CDE20F5CCDBC}" type="presParOf" srcId="{334A28F3-4882-4624-9493-1718518925DE}" destId="{2FF2722E-44B5-4D7F-B3F4-915C2D1011A8}" srcOrd="0" destOrd="0" presId="urn:microsoft.com/office/officeart/2018/2/layout/IconVerticalSolidList"/>
    <dgm:cxn modelId="{49A4006F-39E3-44DF-ACFD-E47F0DB20EC4}" type="presParOf" srcId="{334A28F3-4882-4624-9493-1718518925DE}" destId="{BC9B5ED1-F309-4491-8719-2674B4B2F16C}" srcOrd="1" destOrd="0" presId="urn:microsoft.com/office/officeart/2018/2/layout/IconVerticalSolidList"/>
    <dgm:cxn modelId="{972AC0D3-9EF0-4089-BAE4-82B7EEE2BE2C}" type="presParOf" srcId="{334A28F3-4882-4624-9493-1718518925DE}" destId="{F18C21D3-C275-4CD7-B6B4-615085252883}" srcOrd="2" destOrd="0" presId="urn:microsoft.com/office/officeart/2018/2/layout/IconVerticalSolidList"/>
    <dgm:cxn modelId="{EC97D890-15CA-4D96-A31E-CD8E09A475D6}" type="presParOf" srcId="{334A28F3-4882-4624-9493-1718518925DE}" destId="{8A5407F5-793A-4E5A-9047-0BF7767E5F49}" srcOrd="3" destOrd="0" presId="urn:microsoft.com/office/officeart/2018/2/layout/IconVerticalSolidList"/>
    <dgm:cxn modelId="{B414FCD7-A324-4178-94C0-C9BF4C86C4DA}" type="presParOf" srcId="{CA2B3ACD-8A5C-4823-BFBF-A51D5FB75998}" destId="{6777CF60-0346-4508-8B7D-8C5EEE0FB31B}" srcOrd="5" destOrd="0" presId="urn:microsoft.com/office/officeart/2018/2/layout/IconVerticalSolidList"/>
    <dgm:cxn modelId="{97CE71B0-4F6C-44AD-8FE9-E7E6ED925350}" type="presParOf" srcId="{CA2B3ACD-8A5C-4823-BFBF-A51D5FB75998}" destId="{F9C71AE0-AE94-44A7-AD71-1BCDB326A0AA}" srcOrd="6" destOrd="0" presId="urn:microsoft.com/office/officeart/2018/2/layout/IconVerticalSolidList"/>
    <dgm:cxn modelId="{6EB04300-BEC5-4367-8E75-7A635F1417D2}" type="presParOf" srcId="{F9C71AE0-AE94-44A7-AD71-1BCDB326A0AA}" destId="{FB030993-D8FF-4A80-9098-417BB13901CD}" srcOrd="0" destOrd="0" presId="urn:microsoft.com/office/officeart/2018/2/layout/IconVerticalSolidList"/>
    <dgm:cxn modelId="{FB7567BB-EB21-4133-A784-67B20599C9C0}" type="presParOf" srcId="{F9C71AE0-AE94-44A7-AD71-1BCDB326A0AA}" destId="{09A1E631-4142-4209-B130-D37A5FA173CC}" srcOrd="1" destOrd="0" presId="urn:microsoft.com/office/officeart/2018/2/layout/IconVerticalSolidList"/>
    <dgm:cxn modelId="{E2ED7170-8A19-4F51-ABDB-F1D60FD4511B}" type="presParOf" srcId="{F9C71AE0-AE94-44A7-AD71-1BCDB326A0AA}" destId="{DE660225-87DB-4950-AE5F-F0E0143174E7}" srcOrd="2" destOrd="0" presId="urn:microsoft.com/office/officeart/2018/2/layout/IconVerticalSolidList"/>
    <dgm:cxn modelId="{EA899EE5-80B1-41A7-BA11-E22D9DFC1C72}" type="presParOf" srcId="{F9C71AE0-AE94-44A7-AD71-1BCDB326A0AA}" destId="{579C5C6F-EB3D-4452-8B9C-8FF02EE594D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4A5DA-5AEF-4C8E-B8F3-54EA497BBF16}"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129A040F-5463-42B5-9947-51A10B43D3E3}">
      <dgm:prSet/>
      <dgm:spPr/>
      <dgm:t>
        <a:bodyPr/>
        <a:lstStyle/>
        <a:p>
          <a:r>
            <a:rPr lang="en-US"/>
            <a:t>Source dataset is in </a:t>
          </a:r>
          <a:r>
            <a:rPr lang="en-US" b="1"/>
            <a:t>.xlsx </a:t>
          </a:r>
          <a:r>
            <a:rPr lang="en-US"/>
            <a:t>format, converted to </a:t>
          </a:r>
          <a:r>
            <a:rPr lang="en-US" b="1"/>
            <a:t>csv</a:t>
          </a:r>
          <a:r>
            <a:rPr lang="en-US"/>
            <a:t> format.</a:t>
          </a:r>
        </a:p>
      </dgm:t>
    </dgm:pt>
    <dgm:pt modelId="{C46CE064-6A0A-4392-A45D-8919B4C897D1}" type="parTrans" cxnId="{03B07BAA-0A7C-4D5F-A6C9-F6B09982C7F5}">
      <dgm:prSet/>
      <dgm:spPr/>
      <dgm:t>
        <a:bodyPr/>
        <a:lstStyle/>
        <a:p>
          <a:endParaRPr lang="en-US"/>
        </a:p>
      </dgm:t>
    </dgm:pt>
    <dgm:pt modelId="{90A1E5C2-84B0-46DF-8C9F-589FFBD073DB}" type="sibTrans" cxnId="{03B07BAA-0A7C-4D5F-A6C9-F6B09982C7F5}">
      <dgm:prSet/>
      <dgm:spPr/>
      <dgm:t>
        <a:bodyPr/>
        <a:lstStyle/>
        <a:p>
          <a:endParaRPr lang="en-US"/>
        </a:p>
      </dgm:t>
    </dgm:pt>
    <dgm:pt modelId="{9DA90480-C557-4ED2-919B-659930B99D63}">
      <dgm:prSet/>
      <dgm:spPr/>
      <dgm:t>
        <a:bodyPr/>
        <a:lstStyle/>
        <a:p>
          <a:r>
            <a:rPr lang="en-US" dirty="0"/>
            <a:t>Train dataset contains of 7043 rows and 21 columns.</a:t>
          </a:r>
        </a:p>
      </dgm:t>
    </dgm:pt>
    <dgm:pt modelId="{C2CDAE29-A083-4010-B619-1F7F0A96372D}" type="parTrans" cxnId="{D1C6A883-3854-485D-96E3-619E526144FE}">
      <dgm:prSet/>
      <dgm:spPr/>
      <dgm:t>
        <a:bodyPr/>
        <a:lstStyle/>
        <a:p>
          <a:endParaRPr lang="en-US"/>
        </a:p>
      </dgm:t>
    </dgm:pt>
    <dgm:pt modelId="{8E55552B-7253-496A-908D-23FA64139A86}" type="sibTrans" cxnId="{D1C6A883-3854-485D-96E3-619E526144FE}">
      <dgm:prSet/>
      <dgm:spPr/>
      <dgm:t>
        <a:bodyPr/>
        <a:lstStyle/>
        <a:p>
          <a:endParaRPr lang="en-US"/>
        </a:p>
      </dgm:t>
    </dgm:pt>
    <dgm:pt modelId="{7CB36BE4-063D-4666-B3CE-5C3D89E17E72}">
      <dgm:prSet/>
      <dgm:spPr/>
      <dgm:t>
        <a:bodyPr/>
        <a:lstStyle/>
        <a:p>
          <a:r>
            <a:rPr lang="en-US"/>
            <a:t>Test dataset contains of 20 rows and 19 columns.</a:t>
          </a:r>
        </a:p>
      </dgm:t>
    </dgm:pt>
    <dgm:pt modelId="{21147B9A-13BA-4440-A9E5-A4A359E8E11B}" type="parTrans" cxnId="{FEB010F4-690A-47E8-968A-E3DB57892E50}">
      <dgm:prSet/>
      <dgm:spPr/>
      <dgm:t>
        <a:bodyPr/>
        <a:lstStyle/>
        <a:p>
          <a:endParaRPr lang="en-US"/>
        </a:p>
      </dgm:t>
    </dgm:pt>
    <dgm:pt modelId="{16279C55-E9C3-482A-A52E-3D3F5F082965}" type="sibTrans" cxnId="{FEB010F4-690A-47E8-968A-E3DB57892E50}">
      <dgm:prSet/>
      <dgm:spPr/>
      <dgm:t>
        <a:bodyPr/>
        <a:lstStyle/>
        <a:p>
          <a:endParaRPr lang="en-US"/>
        </a:p>
      </dgm:t>
    </dgm:pt>
    <dgm:pt modelId="{9AF9A284-BFFD-4398-A866-14CEBB7850E9}">
      <dgm:prSet/>
      <dgm:spPr/>
      <dgm:t>
        <a:bodyPr/>
        <a:lstStyle/>
        <a:p>
          <a:r>
            <a:rPr lang="en-US"/>
            <a:t>Churn is a variable which notifies whether a particular customer is churned or not.</a:t>
          </a:r>
        </a:p>
      </dgm:t>
    </dgm:pt>
    <dgm:pt modelId="{CF2FD20F-C1FB-4D08-93FA-0ECB6E4FC571}" type="parTrans" cxnId="{EF442E15-48AB-4A12-8F16-C433E05C394B}">
      <dgm:prSet/>
      <dgm:spPr/>
      <dgm:t>
        <a:bodyPr/>
        <a:lstStyle/>
        <a:p>
          <a:endParaRPr lang="en-US"/>
        </a:p>
      </dgm:t>
    </dgm:pt>
    <dgm:pt modelId="{12E13296-C8A5-4EE1-ABF3-9A429A2FB9F6}" type="sibTrans" cxnId="{EF442E15-48AB-4A12-8F16-C433E05C394B}">
      <dgm:prSet/>
      <dgm:spPr/>
      <dgm:t>
        <a:bodyPr/>
        <a:lstStyle/>
        <a:p>
          <a:endParaRPr lang="en-US"/>
        </a:p>
      </dgm:t>
    </dgm:pt>
    <dgm:pt modelId="{251F75A5-33FB-4336-8D2E-3248FF1E3C90}" type="pres">
      <dgm:prSet presAssocID="{C274A5DA-5AEF-4C8E-B8F3-54EA497BBF16}" presName="vert0" presStyleCnt="0">
        <dgm:presLayoutVars>
          <dgm:dir/>
          <dgm:animOne val="branch"/>
          <dgm:animLvl val="lvl"/>
        </dgm:presLayoutVars>
      </dgm:prSet>
      <dgm:spPr/>
    </dgm:pt>
    <dgm:pt modelId="{56DAD596-0FAF-4D9F-A495-9DCFCFABEB74}" type="pres">
      <dgm:prSet presAssocID="{129A040F-5463-42B5-9947-51A10B43D3E3}" presName="thickLine" presStyleLbl="alignNode1" presStyleIdx="0" presStyleCnt="4"/>
      <dgm:spPr/>
    </dgm:pt>
    <dgm:pt modelId="{75CC86E6-E925-444E-8FB9-683F668AC68D}" type="pres">
      <dgm:prSet presAssocID="{129A040F-5463-42B5-9947-51A10B43D3E3}" presName="horz1" presStyleCnt="0"/>
      <dgm:spPr/>
    </dgm:pt>
    <dgm:pt modelId="{89CE3547-F6B4-4FB2-8ADC-49B09B26FC79}" type="pres">
      <dgm:prSet presAssocID="{129A040F-5463-42B5-9947-51A10B43D3E3}" presName="tx1" presStyleLbl="revTx" presStyleIdx="0" presStyleCnt="4"/>
      <dgm:spPr/>
    </dgm:pt>
    <dgm:pt modelId="{4F1B9DCA-47A7-40C6-832D-6B337B273F38}" type="pres">
      <dgm:prSet presAssocID="{129A040F-5463-42B5-9947-51A10B43D3E3}" presName="vert1" presStyleCnt="0"/>
      <dgm:spPr/>
    </dgm:pt>
    <dgm:pt modelId="{D6AD8B09-42F0-4F88-B846-91A2FC65C209}" type="pres">
      <dgm:prSet presAssocID="{9DA90480-C557-4ED2-919B-659930B99D63}" presName="thickLine" presStyleLbl="alignNode1" presStyleIdx="1" presStyleCnt="4"/>
      <dgm:spPr/>
    </dgm:pt>
    <dgm:pt modelId="{B187B64F-D972-4203-8FD8-27B9DECF3F88}" type="pres">
      <dgm:prSet presAssocID="{9DA90480-C557-4ED2-919B-659930B99D63}" presName="horz1" presStyleCnt="0"/>
      <dgm:spPr/>
    </dgm:pt>
    <dgm:pt modelId="{417FDD78-C0B9-4FC9-936F-A1C604CD0CFF}" type="pres">
      <dgm:prSet presAssocID="{9DA90480-C557-4ED2-919B-659930B99D63}" presName="tx1" presStyleLbl="revTx" presStyleIdx="1" presStyleCnt="4"/>
      <dgm:spPr/>
    </dgm:pt>
    <dgm:pt modelId="{9A53B7E6-9B8C-4C9D-97DE-002DAE096755}" type="pres">
      <dgm:prSet presAssocID="{9DA90480-C557-4ED2-919B-659930B99D63}" presName="vert1" presStyleCnt="0"/>
      <dgm:spPr/>
    </dgm:pt>
    <dgm:pt modelId="{4C0B7DE4-BA9F-4751-9734-CFF0EF19AF45}" type="pres">
      <dgm:prSet presAssocID="{7CB36BE4-063D-4666-B3CE-5C3D89E17E72}" presName="thickLine" presStyleLbl="alignNode1" presStyleIdx="2" presStyleCnt="4"/>
      <dgm:spPr/>
    </dgm:pt>
    <dgm:pt modelId="{7098528B-3F6F-40BF-8289-A72B4BCC51E5}" type="pres">
      <dgm:prSet presAssocID="{7CB36BE4-063D-4666-B3CE-5C3D89E17E72}" presName="horz1" presStyleCnt="0"/>
      <dgm:spPr/>
    </dgm:pt>
    <dgm:pt modelId="{FBC8E6B9-E3F4-4FAC-BC57-45C035593BA4}" type="pres">
      <dgm:prSet presAssocID="{7CB36BE4-063D-4666-B3CE-5C3D89E17E72}" presName="tx1" presStyleLbl="revTx" presStyleIdx="2" presStyleCnt="4"/>
      <dgm:spPr/>
    </dgm:pt>
    <dgm:pt modelId="{1E11293B-3CFE-4CEB-A826-C800F59D817A}" type="pres">
      <dgm:prSet presAssocID="{7CB36BE4-063D-4666-B3CE-5C3D89E17E72}" presName="vert1" presStyleCnt="0"/>
      <dgm:spPr/>
    </dgm:pt>
    <dgm:pt modelId="{E00215B4-BEDE-4A31-811E-77E10E4806DC}" type="pres">
      <dgm:prSet presAssocID="{9AF9A284-BFFD-4398-A866-14CEBB7850E9}" presName="thickLine" presStyleLbl="alignNode1" presStyleIdx="3" presStyleCnt="4"/>
      <dgm:spPr/>
    </dgm:pt>
    <dgm:pt modelId="{75930C29-EEF9-44E0-AAA9-B924A4E8C8DA}" type="pres">
      <dgm:prSet presAssocID="{9AF9A284-BFFD-4398-A866-14CEBB7850E9}" presName="horz1" presStyleCnt="0"/>
      <dgm:spPr/>
    </dgm:pt>
    <dgm:pt modelId="{C4A8AB96-EE7F-4F47-9D2D-CD9FFDC020C5}" type="pres">
      <dgm:prSet presAssocID="{9AF9A284-BFFD-4398-A866-14CEBB7850E9}" presName="tx1" presStyleLbl="revTx" presStyleIdx="3" presStyleCnt="4"/>
      <dgm:spPr/>
    </dgm:pt>
    <dgm:pt modelId="{CC8F2254-C72D-49DA-9A92-B8FA9A1163FB}" type="pres">
      <dgm:prSet presAssocID="{9AF9A284-BFFD-4398-A866-14CEBB7850E9}" presName="vert1" presStyleCnt="0"/>
      <dgm:spPr/>
    </dgm:pt>
  </dgm:ptLst>
  <dgm:cxnLst>
    <dgm:cxn modelId="{BBCEE914-FE33-488C-8E51-A9490D1A48A4}" type="presOf" srcId="{9AF9A284-BFFD-4398-A866-14CEBB7850E9}" destId="{C4A8AB96-EE7F-4F47-9D2D-CD9FFDC020C5}" srcOrd="0" destOrd="0" presId="urn:microsoft.com/office/officeart/2008/layout/LinedList"/>
    <dgm:cxn modelId="{EF442E15-48AB-4A12-8F16-C433E05C394B}" srcId="{C274A5DA-5AEF-4C8E-B8F3-54EA497BBF16}" destId="{9AF9A284-BFFD-4398-A866-14CEBB7850E9}" srcOrd="3" destOrd="0" parTransId="{CF2FD20F-C1FB-4D08-93FA-0ECB6E4FC571}" sibTransId="{12E13296-C8A5-4EE1-ABF3-9A429A2FB9F6}"/>
    <dgm:cxn modelId="{7897433B-B81A-481B-AEB6-7D474978829F}" type="presOf" srcId="{9DA90480-C557-4ED2-919B-659930B99D63}" destId="{417FDD78-C0B9-4FC9-936F-A1C604CD0CFF}" srcOrd="0" destOrd="0" presId="urn:microsoft.com/office/officeart/2008/layout/LinedList"/>
    <dgm:cxn modelId="{D1C6A883-3854-485D-96E3-619E526144FE}" srcId="{C274A5DA-5AEF-4C8E-B8F3-54EA497BBF16}" destId="{9DA90480-C557-4ED2-919B-659930B99D63}" srcOrd="1" destOrd="0" parTransId="{C2CDAE29-A083-4010-B619-1F7F0A96372D}" sibTransId="{8E55552B-7253-496A-908D-23FA64139A86}"/>
    <dgm:cxn modelId="{03B07BAA-0A7C-4D5F-A6C9-F6B09982C7F5}" srcId="{C274A5DA-5AEF-4C8E-B8F3-54EA497BBF16}" destId="{129A040F-5463-42B5-9947-51A10B43D3E3}" srcOrd="0" destOrd="0" parTransId="{C46CE064-6A0A-4392-A45D-8919B4C897D1}" sibTransId="{90A1E5C2-84B0-46DF-8C9F-589FFBD073DB}"/>
    <dgm:cxn modelId="{D295EDB0-F5BC-4A53-A8EE-C658562F899C}" type="presOf" srcId="{C274A5DA-5AEF-4C8E-B8F3-54EA497BBF16}" destId="{251F75A5-33FB-4336-8D2E-3248FF1E3C90}" srcOrd="0" destOrd="0" presId="urn:microsoft.com/office/officeart/2008/layout/LinedList"/>
    <dgm:cxn modelId="{34F63BDA-869E-4600-991C-64E247EEEBB1}" type="presOf" srcId="{129A040F-5463-42B5-9947-51A10B43D3E3}" destId="{89CE3547-F6B4-4FB2-8ADC-49B09B26FC79}" srcOrd="0" destOrd="0" presId="urn:microsoft.com/office/officeart/2008/layout/LinedList"/>
    <dgm:cxn modelId="{FEB010F4-690A-47E8-968A-E3DB57892E50}" srcId="{C274A5DA-5AEF-4C8E-B8F3-54EA497BBF16}" destId="{7CB36BE4-063D-4666-B3CE-5C3D89E17E72}" srcOrd="2" destOrd="0" parTransId="{21147B9A-13BA-4440-A9E5-A4A359E8E11B}" sibTransId="{16279C55-E9C3-482A-A52E-3D3F5F082965}"/>
    <dgm:cxn modelId="{506266F7-0C7C-4897-BACE-8213FFE20E96}" type="presOf" srcId="{7CB36BE4-063D-4666-B3CE-5C3D89E17E72}" destId="{FBC8E6B9-E3F4-4FAC-BC57-45C035593BA4}" srcOrd="0" destOrd="0" presId="urn:microsoft.com/office/officeart/2008/layout/LinedList"/>
    <dgm:cxn modelId="{46CE724A-FC6C-42DB-BF0F-F3C3A5A5DC31}" type="presParOf" srcId="{251F75A5-33FB-4336-8D2E-3248FF1E3C90}" destId="{56DAD596-0FAF-4D9F-A495-9DCFCFABEB74}" srcOrd="0" destOrd="0" presId="urn:microsoft.com/office/officeart/2008/layout/LinedList"/>
    <dgm:cxn modelId="{1398385A-1DE6-4BCC-ACFD-9B6745990DF6}" type="presParOf" srcId="{251F75A5-33FB-4336-8D2E-3248FF1E3C90}" destId="{75CC86E6-E925-444E-8FB9-683F668AC68D}" srcOrd="1" destOrd="0" presId="urn:microsoft.com/office/officeart/2008/layout/LinedList"/>
    <dgm:cxn modelId="{E7C5F89B-CB65-4308-9130-AB18C0B6BD6A}" type="presParOf" srcId="{75CC86E6-E925-444E-8FB9-683F668AC68D}" destId="{89CE3547-F6B4-4FB2-8ADC-49B09B26FC79}" srcOrd="0" destOrd="0" presId="urn:microsoft.com/office/officeart/2008/layout/LinedList"/>
    <dgm:cxn modelId="{6EA4F979-D59F-4103-8B9A-D1D018DE6F7E}" type="presParOf" srcId="{75CC86E6-E925-444E-8FB9-683F668AC68D}" destId="{4F1B9DCA-47A7-40C6-832D-6B337B273F38}" srcOrd="1" destOrd="0" presId="urn:microsoft.com/office/officeart/2008/layout/LinedList"/>
    <dgm:cxn modelId="{839C4CFD-93A6-4AC0-81E6-0B7F1752447C}" type="presParOf" srcId="{251F75A5-33FB-4336-8D2E-3248FF1E3C90}" destId="{D6AD8B09-42F0-4F88-B846-91A2FC65C209}" srcOrd="2" destOrd="0" presId="urn:microsoft.com/office/officeart/2008/layout/LinedList"/>
    <dgm:cxn modelId="{0D6C7EBA-5B67-4499-A5B1-F02215400CF5}" type="presParOf" srcId="{251F75A5-33FB-4336-8D2E-3248FF1E3C90}" destId="{B187B64F-D972-4203-8FD8-27B9DECF3F88}" srcOrd="3" destOrd="0" presId="urn:microsoft.com/office/officeart/2008/layout/LinedList"/>
    <dgm:cxn modelId="{45B61861-84C0-4666-9FD0-4BCCD0B2E0F4}" type="presParOf" srcId="{B187B64F-D972-4203-8FD8-27B9DECF3F88}" destId="{417FDD78-C0B9-4FC9-936F-A1C604CD0CFF}" srcOrd="0" destOrd="0" presId="urn:microsoft.com/office/officeart/2008/layout/LinedList"/>
    <dgm:cxn modelId="{A5FA4E9A-5C3A-4578-8456-835C94039C94}" type="presParOf" srcId="{B187B64F-D972-4203-8FD8-27B9DECF3F88}" destId="{9A53B7E6-9B8C-4C9D-97DE-002DAE096755}" srcOrd="1" destOrd="0" presId="urn:microsoft.com/office/officeart/2008/layout/LinedList"/>
    <dgm:cxn modelId="{3AF6AEAA-9DA1-4F91-B6C3-D494E2082D47}" type="presParOf" srcId="{251F75A5-33FB-4336-8D2E-3248FF1E3C90}" destId="{4C0B7DE4-BA9F-4751-9734-CFF0EF19AF45}" srcOrd="4" destOrd="0" presId="urn:microsoft.com/office/officeart/2008/layout/LinedList"/>
    <dgm:cxn modelId="{4C238572-3A43-48E2-B432-6D2E58F50128}" type="presParOf" srcId="{251F75A5-33FB-4336-8D2E-3248FF1E3C90}" destId="{7098528B-3F6F-40BF-8289-A72B4BCC51E5}" srcOrd="5" destOrd="0" presId="urn:microsoft.com/office/officeart/2008/layout/LinedList"/>
    <dgm:cxn modelId="{40D0D812-9F4D-49C3-B192-42150877D165}" type="presParOf" srcId="{7098528B-3F6F-40BF-8289-A72B4BCC51E5}" destId="{FBC8E6B9-E3F4-4FAC-BC57-45C035593BA4}" srcOrd="0" destOrd="0" presId="urn:microsoft.com/office/officeart/2008/layout/LinedList"/>
    <dgm:cxn modelId="{73B09A50-12A1-4F0C-B95F-625DFA25E77E}" type="presParOf" srcId="{7098528B-3F6F-40BF-8289-A72B4BCC51E5}" destId="{1E11293B-3CFE-4CEB-A826-C800F59D817A}" srcOrd="1" destOrd="0" presId="urn:microsoft.com/office/officeart/2008/layout/LinedList"/>
    <dgm:cxn modelId="{52CC1C89-B9C8-4DE9-9F00-DD0368FCD720}" type="presParOf" srcId="{251F75A5-33FB-4336-8D2E-3248FF1E3C90}" destId="{E00215B4-BEDE-4A31-811E-77E10E4806DC}" srcOrd="6" destOrd="0" presId="urn:microsoft.com/office/officeart/2008/layout/LinedList"/>
    <dgm:cxn modelId="{CBF28336-0873-4EB0-B104-2B8C6A130EBD}" type="presParOf" srcId="{251F75A5-33FB-4336-8D2E-3248FF1E3C90}" destId="{75930C29-EEF9-44E0-AAA9-B924A4E8C8DA}" srcOrd="7" destOrd="0" presId="urn:microsoft.com/office/officeart/2008/layout/LinedList"/>
    <dgm:cxn modelId="{D27E0DE2-C56A-4B0C-8618-DF863118D65E}" type="presParOf" srcId="{75930C29-EEF9-44E0-AAA9-B924A4E8C8DA}" destId="{C4A8AB96-EE7F-4F47-9D2D-CD9FFDC020C5}" srcOrd="0" destOrd="0" presId="urn:microsoft.com/office/officeart/2008/layout/LinedList"/>
    <dgm:cxn modelId="{D944755D-D6BB-4E6E-A182-B1B778D8B8EE}" type="presParOf" srcId="{75930C29-EEF9-44E0-AAA9-B924A4E8C8DA}" destId="{CC8F2254-C72D-49DA-9A92-B8FA9A1163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08CA6-08AF-476E-8536-462ACCA7EFFF}">
      <dsp:nvSpPr>
        <dsp:cNvPr id="0" name=""/>
        <dsp:cNvSpPr/>
      </dsp:nvSpPr>
      <dsp:spPr>
        <a:xfrm>
          <a:off x="0" y="2033"/>
          <a:ext cx="6266011" cy="1030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44776-A115-40B1-876F-18295C1261CC}">
      <dsp:nvSpPr>
        <dsp:cNvPr id="0" name=""/>
        <dsp:cNvSpPr/>
      </dsp:nvSpPr>
      <dsp:spPr>
        <a:xfrm>
          <a:off x="311764" y="233924"/>
          <a:ext cx="566845" cy="56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B50BDE-C132-44A2-ABBA-FBC2AF13AA61}">
      <dsp:nvSpPr>
        <dsp:cNvPr id="0" name=""/>
        <dsp:cNvSpPr/>
      </dsp:nvSpPr>
      <dsp:spPr>
        <a:xfrm>
          <a:off x="1190374" y="2033"/>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844550">
            <a:lnSpc>
              <a:spcPct val="90000"/>
            </a:lnSpc>
            <a:spcBef>
              <a:spcPct val="0"/>
            </a:spcBef>
            <a:spcAft>
              <a:spcPct val="35000"/>
            </a:spcAft>
            <a:buNone/>
          </a:pPr>
          <a:r>
            <a:rPr lang="en-US" sz="1900" kern="1200"/>
            <a:t>To predict Customer churn.</a:t>
          </a:r>
        </a:p>
      </dsp:txBody>
      <dsp:txXfrm>
        <a:off x="1190374" y="2033"/>
        <a:ext cx="5075636" cy="1030627"/>
      </dsp:txXfrm>
    </dsp:sp>
    <dsp:sp modelId="{AEC93519-BEC9-4853-88D4-C82B9E2D8DC8}">
      <dsp:nvSpPr>
        <dsp:cNvPr id="0" name=""/>
        <dsp:cNvSpPr/>
      </dsp:nvSpPr>
      <dsp:spPr>
        <a:xfrm>
          <a:off x="0" y="1290317"/>
          <a:ext cx="6266011" cy="1030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F79DB-F319-45B5-A958-99BA09E2DE06}">
      <dsp:nvSpPr>
        <dsp:cNvPr id="0" name=""/>
        <dsp:cNvSpPr/>
      </dsp:nvSpPr>
      <dsp:spPr>
        <a:xfrm>
          <a:off x="311764" y="1522208"/>
          <a:ext cx="566845" cy="56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B44795-27C4-4719-99FA-6543D02649C5}">
      <dsp:nvSpPr>
        <dsp:cNvPr id="0" name=""/>
        <dsp:cNvSpPr/>
      </dsp:nvSpPr>
      <dsp:spPr>
        <a:xfrm>
          <a:off x="1190374" y="1290317"/>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844550">
            <a:lnSpc>
              <a:spcPct val="90000"/>
            </a:lnSpc>
            <a:spcBef>
              <a:spcPct val="0"/>
            </a:spcBef>
            <a:spcAft>
              <a:spcPct val="35000"/>
            </a:spcAft>
            <a:buNone/>
          </a:pPr>
          <a:r>
            <a:rPr lang="en-US" sz="1900" kern="1200"/>
            <a:t>Highlighting the main variable/factors influencing the customer churn.</a:t>
          </a:r>
        </a:p>
      </dsp:txBody>
      <dsp:txXfrm>
        <a:off x="1190374" y="1290317"/>
        <a:ext cx="5075636" cy="1030627"/>
      </dsp:txXfrm>
    </dsp:sp>
    <dsp:sp modelId="{2FF2722E-44B5-4D7F-B3F4-915C2D1011A8}">
      <dsp:nvSpPr>
        <dsp:cNvPr id="0" name=""/>
        <dsp:cNvSpPr/>
      </dsp:nvSpPr>
      <dsp:spPr>
        <a:xfrm>
          <a:off x="0" y="2578601"/>
          <a:ext cx="6266011" cy="10306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B5ED1-F309-4491-8719-2674B4B2F16C}">
      <dsp:nvSpPr>
        <dsp:cNvPr id="0" name=""/>
        <dsp:cNvSpPr/>
      </dsp:nvSpPr>
      <dsp:spPr>
        <a:xfrm>
          <a:off x="311764" y="2810493"/>
          <a:ext cx="566845" cy="566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407F5-793A-4E5A-9047-0BF7767E5F49}">
      <dsp:nvSpPr>
        <dsp:cNvPr id="0" name=""/>
        <dsp:cNvSpPr/>
      </dsp:nvSpPr>
      <dsp:spPr>
        <a:xfrm>
          <a:off x="1190374" y="2578601"/>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844550">
            <a:lnSpc>
              <a:spcPct val="90000"/>
            </a:lnSpc>
            <a:spcBef>
              <a:spcPct val="0"/>
            </a:spcBef>
            <a:spcAft>
              <a:spcPct val="35000"/>
            </a:spcAft>
            <a:buNone/>
          </a:pPr>
          <a:r>
            <a:rPr lang="en-US" sz="1900" kern="1200"/>
            <a:t>Use various ML algorithms to build prediction models, evaluate the accuracy and performance of these models.</a:t>
          </a:r>
        </a:p>
      </dsp:txBody>
      <dsp:txXfrm>
        <a:off x="1190374" y="2578601"/>
        <a:ext cx="5075636" cy="1030627"/>
      </dsp:txXfrm>
    </dsp:sp>
    <dsp:sp modelId="{FB030993-D8FF-4A80-9098-417BB13901CD}">
      <dsp:nvSpPr>
        <dsp:cNvPr id="0" name=""/>
        <dsp:cNvSpPr/>
      </dsp:nvSpPr>
      <dsp:spPr>
        <a:xfrm>
          <a:off x="0" y="3866886"/>
          <a:ext cx="6266011" cy="10306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1E631-4142-4209-B130-D37A5FA173CC}">
      <dsp:nvSpPr>
        <dsp:cNvPr id="0" name=""/>
        <dsp:cNvSpPr/>
      </dsp:nvSpPr>
      <dsp:spPr>
        <a:xfrm>
          <a:off x="311764" y="4098777"/>
          <a:ext cx="566845" cy="566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9C5C6F-EB3D-4452-8B9C-8FF02EE594DC}">
      <dsp:nvSpPr>
        <dsp:cNvPr id="0" name=""/>
        <dsp:cNvSpPr/>
      </dsp:nvSpPr>
      <dsp:spPr>
        <a:xfrm>
          <a:off x="1190374" y="3866886"/>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844550">
            <a:lnSpc>
              <a:spcPct val="90000"/>
            </a:lnSpc>
            <a:spcBef>
              <a:spcPct val="0"/>
            </a:spcBef>
            <a:spcAft>
              <a:spcPct val="35000"/>
            </a:spcAft>
            <a:buNone/>
          </a:pPr>
          <a:r>
            <a:rPr lang="en-US" sz="1900" kern="1200"/>
            <a:t>Finding of the best model for our business case and providing executive summary.</a:t>
          </a:r>
        </a:p>
      </dsp:txBody>
      <dsp:txXfrm>
        <a:off x="1190374" y="3866886"/>
        <a:ext cx="5075636" cy="1030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AD596-0FAF-4D9F-A495-9DCFCFABEB74}">
      <dsp:nvSpPr>
        <dsp:cNvPr id="0" name=""/>
        <dsp:cNvSpPr/>
      </dsp:nvSpPr>
      <dsp:spPr>
        <a:xfrm>
          <a:off x="0" y="0"/>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CE3547-F6B4-4FB2-8ADC-49B09B26FC79}">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Source dataset is in </a:t>
          </a:r>
          <a:r>
            <a:rPr lang="en-US" sz="2600" b="1" kern="1200"/>
            <a:t>.xlsx </a:t>
          </a:r>
          <a:r>
            <a:rPr lang="en-US" sz="2600" kern="1200"/>
            <a:t>format, converted to </a:t>
          </a:r>
          <a:r>
            <a:rPr lang="en-US" sz="2600" b="1" kern="1200"/>
            <a:t>csv</a:t>
          </a:r>
          <a:r>
            <a:rPr lang="en-US" sz="2600" kern="1200"/>
            <a:t> format.</a:t>
          </a:r>
        </a:p>
      </dsp:txBody>
      <dsp:txXfrm>
        <a:off x="0" y="0"/>
        <a:ext cx="6266011" cy="1224886"/>
      </dsp:txXfrm>
    </dsp:sp>
    <dsp:sp modelId="{D6AD8B09-42F0-4F88-B846-91A2FC65C209}">
      <dsp:nvSpPr>
        <dsp:cNvPr id="0" name=""/>
        <dsp:cNvSpPr/>
      </dsp:nvSpPr>
      <dsp:spPr>
        <a:xfrm>
          <a:off x="0" y="1224886"/>
          <a:ext cx="6266011"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17FDD78-C0B9-4FC9-936F-A1C604CD0CFF}">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Train dataset contains of 7043 rows and 21 columns.</a:t>
          </a:r>
        </a:p>
      </dsp:txBody>
      <dsp:txXfrm>
        <a:off x="0" y="1224886"/>
        <a:ext cx="6266011" cy="1224886"/>
      </dsp:txXfrm>
    </dsp:sp>
    <dsp:sp modelId="{4C0B7DE4-BA9F-4751-9734-CFF0EF19AF45}">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BC8E6B9-E3F4-4FAC-BC57-45C035593BA4}">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Test dataset contains of 20 rows and 19 columns.</a:t>
          </a:r>
        </a:p>
      </dsp:txBody>
      <dsp:txXfrm>
        <a:off x="0" y="2449773"/>
        <a:ext cx="6266011" cy="1224886"/>
      </dsp:txXfrm>
    </dsp:sp>
    <dsp:sp modelId="{E00215B4-BEDE-4A31-811E-77E10E4806DC}">
      <dsp:nvSpPr>
        <dsp:cNvPr id="0" name=""/>
        <dsp:cNvSpPr/>
      </dsp:nvSpPr>
      <dsp:spPr>
        <a:xfrm>
          <a:off x="0" y="367466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4A8AB96-EE7F-4F47-9D2D-CD9FFDC020C5}">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Churn is a variable which notifies whether a particular customer is churned or not.</a:t>
          </a:r>
        </a:p>
      </dsp:txBody>
      <dsp:txXfrm>
        <a:off x="0" y="3674660"/>
        <a:ext cx="6266011" cy="12248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1992" y="28575"/>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43634" y="1234253"/>
            <a:ext cx="3807763" cy="2420504"/>
          </a:xfrm>
        </p:spPr>
        <p:txBody>
          <a:bodyPr>
            <a:normAutofit fontScale="90000"/>
          </a:bodyPr>
          <a:lstStyle/>
          <a:p>
            <a:pPr algn="l"/>
            <a:r>
              <a:rPr lang="en-US" sz="4400" b="1" dirty="0">
                <a:latin typeface="Arial Rounded MT Bold" panose="020F0704030504030204" pitchFamily="34" charset="0"/>
              </a:rPr>
              <a:t>TELECOM CHURN PREDICTIONS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b="1" dirty="0">
                <a:solidFill>
                  <a:srgbClr val="5792BA"/>
                </a:solidFill>
                <a:latin typeface="Algerian" panose="04020705040A02060702" pitchFamily="82" charset="0"/>
              </a:rPr>
              <a:t>Kiran H Swamy</a:t>
            </a:r>
          </a:p>
          <a:p>
            <a:pPr algn="l"/>
            <a:r>
              <a:rPr lang="en-US" b="1" dirty="0">
                <a:solidFill>
                  <a:srgbClr val="5792BA"/>
                </a:solidFill>
                <a:latin typeface="Algerian" panose="04020705040A02060702" pitchFamily="82" charset="0"/>
              </a:rPr>
              <a:t>Batch 116</a:t>
            </a:r>
            <a:endParaRPr lang="en-US" sz="2300" b="1" dirty="0">
              <a:solidFill>
                <a:srgbClr val="5792BA"/>
              </a:solidFill>
              <a:latin typeface="Algerian" panose="04020705040A02060702" pitchFamily="82"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5806-0032-41D9-E9F3-C4DE6709F0ED}"/>
              </a:ext>
            </a:extLst>
          </p:cNvPr>
          <p:cNvSpPr>
            <a:spLocks noGrp="1"/>
          </p:cNvSpPr>
          <p:nvPr>
            <p:ph type="title"/>
          </p:nvPr>
        </p:nvSpPr>
        <p:spPr>
          <a:xfrm>
            <a:off x="674550" y="-31169"/>
            <a:ext cx="10353762" cy="1257300"/>
          </a:xfrm>
        </p:spPr>
        <p:txBody>
          <a:bodyPr>
            <a:normAutofit/>
          </a:bodyPr>
          <a:lstStyle/>
          <a:p>
            <a:r>
              <a:rPr lang="en-US" sz="4000" b="1" dirty="0">
                <a:latin typeface="Times New Roman" panose="02020603050405020304" pitchFamily="18" charset="0"/>
                <a:cs typeface="Times New Roman" panose="02020603050405020304" pitchFamily="18" charset="0"/>
              </a:rPr>
              <a:t>Payment Method</a:t>
            </a:r>
            <a:endParaRPr lang="en-IN" sz="40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B207926-6D0B-5A71-0AC6-F3AF8C3DC14E}"/>
              </a:ext>
            </a:extLst>
          </p:cNvPr>
          <p:cNvPicPr>
            <a:picLocks noChangeAspect="1"/>
          </p:cNvPicPr>
          <p:nvPr/>
        </p:nvPicPr>
        <p:blipFill>
          <a:blip r:embed="rId2"/>
          <a:stretch>
            <a:fillRect/>
          </a:stretch>
        </p:blipFill>
        <p:spPr>
          <a:xfrm>
            <a:off x="1539240" y="1083890"/>
            <a:ext cx="9113519" cy="5459149"/>
          </a:xfrm>
          <a:prstGeom prst="rect">
            <a:avLst/>
          </a:prstGeom>
        </p:spPr>
      </p:pic>
    </p:spTree>
    <p:extLst>
      <p:ext uri="{BB962C8B-B14F-4D97-AF65-F5344CB8AC3E}">
        <p14:creationId xmlns:p14="http://schemas.microsoft.com/office/powerpoint/2010/main" val="58429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A2A3-3840-C7D0-E378-E867E8F85FCC}"/>
              </a:ext>
            </a:extLst>
          </p:cNvPr>
          <p:cNvSpPr>
            <a:spLocks noGrp="1"/>
          </p:cNvSpPr>
          <p:nvPr>
            <p:ph type="title"/>
          </p:nvPr>
        </p:nvSpPr>
        <p:spPr>
          <a:xfrm>
            <a:off x="919119" y="178173"/>
            <a:ext cx="10353762" cy="1257300"/>
          </a:xfrm>
        </p:spPr>
        <p:txBody>
          <a:bodyPr>
            <a:normAutofit/>
          </a:bodyPr>
          <a:lstStyle/>
          <a:p>
            <a:r>
              <a:rPr lang="en-US" sz="4400" b="1" dirty="0">
                <a:latin typeface="Times New Roman" panose="02020603050405020304" pitchFamily="18" charset="0"/>
                <a:cs typeface="Times New Roman" panose="02020603050405020304" pitchFamily="18" charset="0"/>
              </a:rPr>
              <a:t>Contract</a:t>
            </a:r>
            <a:endParaRPr lang="en-IN" sz="44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41A0F7FA-9E6F-8CCA-689B-01FC8258D466}"/>
              </a:ext>
            </a:extLst>
          </p:cNvPr>
          <p:cNvPicPr>
            <a:picLocks noGrp="1" noChangeAspect="1"/>
          </p:cNvPicPr>
          <p:nvPr>
            <p:ph idx="1"/>
          </p:nvPr>
        </p:nvPicPr>
        <p:blipFill>
          <a:blip r:embed="rId2"/>
          <a:stretch>
            <a:fillRect/>
          </a:stretch>
        </p:blipFill>
        <p:spPr>
          <a:xfrm>
            <a:off x="2828289" y="1571065"/>
            <a:ext cx="6703325" cy="4480112"/>
          </a:xfrm>
        </p:spPr>
      </p:pic>
    </p:spTree>
    <p:extLst>
      <p:ext uri="{BB962C8B-B14F-4D97-AF65-F5344CB8AC3E}">
        <p14:creationId xmlns:p14="http://schemas.microsoft.com/office/powerpoint/2010/main" val="773019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4515D7-2F10-D7D6-EED3-88A15CBAE950}"/>
              </a:ext>
            </a:extLst>
          </p:cNvPr>
          <p:cNvPicPr>
            <a:picLocks noGrp="1" noChangeAspect="1"/>
          </p:cNvPicPr>
          <p:nvPr>
            <p:ph idx="1"/>
          </p:nvPr>
        </p:nvPicPr>
        <p:blipFill>
          <a:blip r:embed="rId2"/>
          <a:stretch>
            <a:fillRect/>
          </a:stretch>
        </p:blipFill>
        <p:spPr>
          <a:xfrm>
            <a:off x="5134707" y="978437"/>
            <a:ext cx="6708807" cy="4901126"/>
          </a:xfrm>
        </p:spPr>
      </p:pic>
      <p:sp>
        <p:nvSpPr>
          <p:cNvPr id="6" name="TextBox 5">
            <a:extLst>
              <a:ext uri="{FF2B5EF4-FFF2-40B4-BE49-F238E27FC236}">
                <a16:creationId xmlns:a16="http://schemas.microsoft.com/office/drawing/2014/main" id="{D46C39A8-B761-5202-045E-44FB50746D5A}"/>
              </a:ext>
            </a:extLst>
          </p:cNvPr>
          <p:cNvSpPr txBox="1"/>
          <p:nvPr/>
        </p:nvSpPr>
        <p:spPr>
          <a:xfrm>
            <a:off x="499816" y="2274838"/>
            <a:ext cx="4394913" cy="1938992"/>
          </a:xfrm>
          <a:prstGeom prst="rect">
            <a:avLst/>
          </a:prstGeom>
          <a:noFill/>
        </p:spPr>
        <p:txBody>
          <a:bodyPr wrap="square" rtlCol="0">
            <a:spAutoFit/>
          </a:bodyPr>
          <a:lstStyle/>
          <a:p>
            <a:r>
              <a:rPr lang="en-US" sz="2400" b="1" dirty="0">
                <a:solidFill>
                  <a:srgbClr val="FFC000"/>
                </a:solidFill>
                <a:latin typeface="Times New Roman" panose="02020603050405020304" pitchFamily="18" charset="0"/>
                <a:cs typeface="Times New Roman" panose="02020603050405020304" pitchFamily="18" charset="0"/>
              </a:rPr>
              <a:t>CHURN BY MONTHLY CHARGES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Higher % of customers churn when the monthly charges are high</a:t>
            </a:r>
          </a:p>
        </p:txBody>
      </p:sp>
    </p:spTree>
    <p:extLst>
      <p:ext uri="{BB962C8B-B14F-4D97-AF65-F5344CB8AC3E}">
        <p14:creationId xmlns:p14="http://schemas.microsoft.com/office/powerpoint/2010/main" val="68963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D40FF8-FA95-E3AC-CAE5-8BAC84FFABC1}"/>
              </a:ext>
            </a:extLst>
          </p:cNvPr>
          <p:cNvPicPr>
            <a:picLocks noGrp="1" noChangeAspect="1"/>
          </p:cNvPicPr>
          <p:nvPr>
            <p:ph idx="1"/>
          </p:nvPr>
        </p:nvPicPr>
        <p:blipFill>
          <a:blip r:embed="rId2"/>
          <a:stretch>
            <a:fillRect/>
          </a:stretch>
        </p:blipFill>
        <p:spPr>
          <a:xfrm>
            <a:off x="804301" y="1157568"/>
            <a:ext cx="6421251" cy="4375264"/>
          </a:xfrm>
        </p:spPr>
      </p:pic>
      <p:sp>
        <p:nvSpPr>
          <p:cNvPr id="6" name="TextBox 5">
            <a:extLst>
              <a:ext uri="{FF2B5EF4-FFF2-40B4-BE49-F238E27FC236}">
                <a16:creationId xmlns:a16="http://schemas.microsoft.com/office/drawing/2014/main" id="{384001F2-070C-8CAA-20E5-27F5755EFD5D}"/>
              </a:ext>
            </a:extLst>
          </p:cNvPr>
          <p:cNvSpPr txBox="1"/>
          <p:nvPr/>
        </p:nvSpPr>
        <p:spPr>
          <a:xfrm>
            <a:off x="7942729" y="2420471"/>
            <a:ext cx="3316942"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70D1E675-5ECB-4AF0-BDBD-3212EF32706C}"/>
              </a:ext>
            </a:extLst>
          </p:cNvPr>
          <p:cNvSpPr txBox="1"/>
          <p:nvPr/>
        </p:nvSpPr>
        <p:spPr>
          <a:xfrm>
            <a:off x="7906870" y="2644170"/>
            <a:ext cx="3388659" cy="1569660"/>
          </a:xfrm>
          <a:prstGeom prst="rect">
            <a:avLst/>
          </a:prstGeom>
          <a:noFill/>
        </p:spPr>
        <p:txBody>
          <a:bodyPr wrap="square" rtlCol="0">
            <a:spAutoFit/>
          </a:bodyPr>
          <a:lstStyle/>
          <a:p>
            <a:r>
              <a:rPr lang="en-US" sz="2400" b="1" dirty="0">
                <a:solidFill>
                  <a:srgbClr val="FFC000"/>
                </a:solidFill>
                <a:latin typeface="Times New Roman" panose="02020603050405020304" pitchFamily="18" charset="0"/>
                <a:cs typeface="Times New Roman" panose="02020603050405020304" pitchFamily="18" charset="0"/>
              </a:rPr>
              <a:t>CHURN BY TOTAL CHARGES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churn at low total churn</a:t>
            </a:r>
          </a:p>
        </p:txBody>
      </p:sp>
    </p:spTree>
    <p:extLst>
      <p:ext uri="{BB962C8B-B14F-4D97-AF65-F5344CB8AC3E}">
        <p14:creationId xmlns:p14="http://schemas.microsoft.com/office/powerpoint/2010/main" val="2448563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BBB60B-4748-CEB2-9DDC-2436C0AC805F}"/>
              </a:ext>
            </a:extLst>
          </p:cNvPr>
          <p:cNvSpPr txBox="1"/>
          <p:nvPr/>
        </p:nvSpPr>
        <p:spPr>
          <a:xfrm>
            <a:off x="609600" y="4446794"/>
            <a:ext cx="11313986" cy="2031325"/>
          </a:xfrm>
          <a:prstGeom prst="rect">
            <a:avLst/>
          </a:prstGeom>
          <a:noFill/>
        </p:spPr>
        <p:txBody>
          <a:bodyPr wrap="square" rtlCol="0">
            <a:spAutoFit/>
          </a:bodyPr>
          <a:lstStyle/>
          <a:p>
            <a:r>
              <a:rPr lang="en-US" dirty="0"/>
              <a:t>HIGH Churn seen in case of Month to month contracts, No online security, No Tech support, First year of subscription and </a:t>
            </a:r>
            <a:r>
              <a:rPr lang="en-US" dirty="0" err="1"/>
              <a:t>Fibre</a:t>
            </a:r>
            <a:r>
              <a:rPr lang="en-US" dirty="0"/>
              <a:t> Optics Internet</a:t>
            </a:r>
          </a:p>
          <a:p>
            <a:endParaRPr lang="en-US" dirty="0"/>
          </a:p>
          <a:p>
            <a:r>
              <a:rPr lang="en-US" dirty="0"/>
              <a:t>LOW Churn is </a:t>
            </a:r>
            <a:r>
              <a:rPr lang="en-US" dirty="0" err="1"/>
              <a:t>seens</a:t>
            </a:r>
            <a:r>
              <a:rPr lang="en-US" dirty="0"/>
              <a:t> in case of Long term contracts, Subscriptions without internet service and The customers engaged for 5+ years</a:t>
            </a:r>
          </a:p>
          <a:p>
            <a:endParaRPr lang="en-US" dirty="0"/>
          </a:p>
          <a:p>
            <a:r>
              <a:rPr lang="en-US" dirty="0"/>
              <a:t>Factors like Gender, Availability of </a:t>
            </a:r>
            <a:r>
              <a:rPr lang="en-US" dirty="0" err="1"/>
              <a:t>PhoneService</a:t>
            </a:r>
            <a:r>
              <a:rPr lang="en-US" dirty="0"/>
              <a:t> and # of multiple lines have </a:t>
            </a:r>
            <a:r>
              <a:rPr lang="en-US" dirty="0" err="1"/>
              <a:t>alomost</a:t>
            </a:r>
            <a:r>
              <a:rPr lang="en-US" dirty="0"/>
              <a:t> NO impact on Churn</a:t>
            </a:r>
          </a:p>
        </p:txBody>
      </p:sp>
      <p:pic>
        <p:nvPicPr>
          <p:cNvPr id="12" name="Content Placeholder 11">
            <a:extLst>
              <a:ext uri="{FF2B5EF4-FFF2-40B4-BE49-F238E27FC236}">
                <a16:creationId xmlns:a16="http://schemas.microsoft.com/office/drawing/2014/main" id="{ECE6B0C2-C2DC-2B07-B3B2-CF61444DC7BD}"/>
              </a:ext>
            </a:extLst>
          </p:cNvPr>
          <p:cNvPicPr>
            <a:picLocks noGrp="1" noChangeAspect="1"/>
          </p:cNvPicPr>
          <p:nvPr>
            <p:ph idx="1"/>
          </p:nvPr>
        </p:nvPicPr>
        <p:blipFill>
          <a:blip r:embed="rId2"/>
          <a:stretch>
            <a:fillRect/>
          </a:stretch>
        </p:blipFill>
        <p:spPr>
          <a:xfrm>
            <a:off x="188376" y="401195"/>
            <a:ext cx="11735210" cy="3970497"/>
          </a:xfrm>
        </p:spPr>
      </p:pic>
      <p:sp>
        <p:nvSpPr>
          <p:cNvPr id="2" name="TextBox 1">
            <a:extLst>
              <a:ext uri="{FF2B5EF4-FFF2-40B4-BE49-F238E27FC236}">
                <a16:creationId xmlns:a16="http://schemas.microsoft.com/office/drawing/2014/main" id="{7C43AB4B-3872-8BF9-DBC4-C7FA4AAC81FF}"/>
              </a:ext>
            </a:extLst>
          </p:cNvPr>
          <p:cNvSpPr txBox="1"/>
          <p:nvPr/>
        </p:nvSpPr>
        <p:spPr>
          <a:xfrm>
            <a:off x="3711388" y="666752"/>
            <a:ext cx="6723530" cy="523220"/>
          </a:xfrm>
          <a:prstGeom prst="rect">
            <a:avLst/>
          </a:prstGeom>
          <a:noFill/>
        </p:spPr>
        <p:txBody>
          <a:bodyPr wrap="square" rtlCol="0">
            <a:spAutoFit/>
          </a:bodyPr>
          <a:lstStyle/>
          <a:p>
            <a:r>
              <a:rPr lang="en-US" sz="2800" b="1" dirty="0">
                <a:solidFill>
                  <a:schemeClr val="accent6"/>
                </a:solidFill>
                <a:latin typeface="Times New Roman" panose="02020603050405020304" pitchFamily="18" charset="0"/>
                <a:cs typeface="Times New Roman" panose="02020603050405020304" pitchFamily="18" charset="0"/>
              </a:rPr>
              <a:t>Correlation of all predictors with 'Churn'</a:t>
            </a:r>
            <a:endParaRPr lang="en-IN" sz="2800" b="1"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567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5AAB-1F1C-396D-FB6F-1951656B9202}"/>
              </a:ext>
            </a:extLst>
          </p:cNvPr>
          <p:cNvSpPr>
            <a:spLocks noGrp="1"/>
          </p:cNvSpPr>
          <p:nvPr>
            <p:ph type="title"/>
          </p:nvPr>
        </p:nvSpPr>
        <p:spPr/>
        <p:txBody>
          <a:bodyPr>
            <a:normAutofit/>
          </a:bodyPr>
          <a:lstStyle/>
          <a:p>
            <a:r>
              <a:rPr lang="en-US" b="1" dirty="0">
                <a:latin typeface="Arial Rounded MT Bold" panose="020F0704030504030204" pitchFamily="34" charset="0"/>
                <a:cs typeface="Times New Roman" panose="02020603050405020304" pitchFamily="18" charset="0"/>
              </a:rPr>
              <a:t>ACCURACY OF VARIOUS MODELS </a:t>
            </a:r>
            <a:endParaRPr lang="en-IN" b="1" dirty="0">
              <a:latin typeface="Arial Rounded MT Bold" panose="020F0704030504030204" pitchFamily="34"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B7EF1B77-7B0C-69FC-0535-C49EA58C81E1}"/>
              </a:ext>
            </a:extLst>
          </p:cNvPr>
          <p:cNvGraphicFramePr>
            <a:graphicFrameLocks noGrp="1"/>
          </p:cNvGraphicFramePr>
          <p:nvPr>
            <p:ph idx="1"/>
            <p:extLst>
              <p:ext uri="{D42A27DB-BD31-4B8C-83A1-F6EECF244321}">
                <p14:modId xmlns:p14="http://schemas.microsoft.com/office/powerpoint/2010/main" val="928173977"/>
              </p:ext>
            </p:extLst>
          </p:nvPr>
        </p:nvGraphicFramePr>
        <p:xfrm>
          <a:off x="2581275" y="2466974"/>
          <a:ext cx="7029450" cy="2943226"/>
        </p:xfrm>
        <a:graphic>
          <a:graphicData uri="http://schemas.openxmlformats.org/drawingml/2006/table">
            <a:tbl>
              <a:tblPr firstRow="1" bandRow="1">
                <a:tableStyleId>{5C22544A-7EE6-4342-B048-85BDC9FD1C3A}</a:tableStyleId>
              </a:tblPr>
              <a:tblGrid>
                <a:gridCol w="3848100">
                  <a:extLst>
                    <a:ext uri="{9D8B030D-6E8A-4147-A177-3AD203B41FA5}">
                      <a16:colId xmlns:a16="http://schemas.microsoft.com/office/drawing/2014/main" val="1294637207"/>
                    </a:ext>
                  </a:extLst>
                </a:gridCol>
                <a:gridCol w="3181350">
                  <a:extLst>
                    <a:ext uri="{9D8B030D-6E8A-4147-A177-3AD203B41FA5}">
                      <a16:colId xmlns:a16="http://schemas.microsoft.com/office/drawing/2014/main" val="991404402"/>
                    </a:ext>
                  </a:extLst>
                </a:gridCol>
              </a:tblGrid>
              <a:tr h="1009540">
                <a:tc>
                  <a:txBody>
                    <a:bodyPr/>
                    <a:lstStyle/>
                    <a:p>
                      <a:pPr algn="ctr"/>
                      <a:endParaRPr lang="en-US" b="1" dirty="0"/>
                    </a:p>
                    <a:p>
                      <a:pPr algn="ctr"/>
                      <a:r>
                        <a:rPr lang="en-US" sz="2400" b="1" dirty="0">
                          <a:latin typeface="Times New Roman" panose="02020603050405020304" pitchFamily="18" charset="0"/>
                          <a:cs typeface="Times New Roman" panose="02020603050405020304" pitchFamily="18" charset="0"/>
                        </a:rPr>
                        <a:t>MODELS</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endParaRPr lang="en-US" dirty="0"/>
                    </a:p>
                    <a:p>
                      <a:pPr algn="ctr"/>
                      <a:r>
                        <a:rPr lang="en-US" sz="2400" dirty="0">
                          <a:latin typeface="Times New Roman" panose="02020603050405020304" pitchFamily="18" charset="0"/>
                          <a:cs typeface="Times New Roman" panose="02020603050405020304" pitchFamily="18" charset="0"/>
                        </a:rPr>
                        <a:t>ACCURACY</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5941898"/>
                  </a:ext>
                </a:extLst>
              </a:tr>
              <a:tr h="966843">
                <a:tc>
                  <a:txBody>
                    <a:bodyPr/>
                    <a:lstStyle/>
                    <a:p>
                      <a:pPr algn="ctr"/>
                      <a:endParaRPr lang="en-US" dirty="0">
                        <a:latin typeface="Arial Rounded MT Bold" panose="020F0704030504030204" pitchFamily="34" charset="0"/>
                      </a:endParaRPr>
                    </a:p>
                    <a:p>
                      <a:pPr algn="ctr"/>
                      <a:r>
                        <a:rPr lang="en-US" dirty="0">
                          <a:latin typeface="Arial Rounded MT Bold" panose="020F0704030504030204" pitchFamily="34" charset="0"/>
                        </a:rPr>
                        <a:t>DECISIONTREE CLASSIFIER</a:t>
                      </a:r>
                      <a:endParaRPr lang="en-IN" dirty="0">
                        <a:latin typeface="Arial Rounded MT Bold" panose="020F0704030504030204" pitchFamily="34" charset="0"/>
                      </a:endParaRPr>
                    </a:p>
                  </a:txBody>
                  <a:tcPr/>
                </a:tc>
                <a:tc>
                  <a:txBody>
                    <a:bodyPr/>
                    <a:lstStyle/>
                    <a:p>
                      <a:pPr algn="ctr"/>
                      <a:r>
                        <a:rPr lang="en-US" dirty="0"/>
                        <a:t>   </a:t>
                      </a:r>
                    </a:p>
                    <a:p>
                      <a:pPr algn="ctr"/>
                      <a:r>
                        <a:rPr lang="en-US" dirty="0">
                          <a:latin typeface="Arial Rounded MT Bold" panose="020F0704030504030204" pitchFamily="34" charset="0"/>
                        </a:rPr>
                        <a:t>  76%</a:t>
                      </a:r>
                      <a:endParaRPr lang="en-IN" dirty="0">
                        <a:latin typeface="Arial Rounded MT Bold" panose="020F0704030504030204" pitchFamily="34" charset="0"/>
                      </a:endParaRPr>
                    </a:p>
                  </a:txBody>
                  <a:tcPr/>
                </a:tc>
                <a:extLst>
                  <a:ext uri="{0D108BD9-81ED-4DB2-BD59-A6C34878D82A}">
                    <a16:rowId xmlns:a16="http://schemas.microsoft.com/office/drawing/2014/main" val="125506758"/>
                  </a:ext>
                </a:extLst>
              </a:tr>
              <a:tr h="966843">
                <a:tc>
                  <a:txBody>
                    <a:bodyPr/>
                    <a:lstStyle/>
                    <a:p>
                      <a:pPr algn="ctr"/>
                      <a:endParaRPr lang="en-US" dirty="0">
                        <a:latin typeface="Arial Rounded MT Bold" panose="020F0704030504030204" pitchFamily="34" charset="0"/>
                      </a:endParaRPr>
                    </a:p>
                    <a:p>
                      <a:pPr algn="ctr"/>
                      <a:r>
                        <a:rPr lang="en-US" dirty="0">
                          <a:latin typeface="Arial Rounded MT Bold" panose="020F0704030504030204" pitchFamily="34" charset="0"/>
                        </a:rPr>
                        <a:t>RANDOMFOREST CLASSIFIER</a:t>
                      </a:r>
                      <a:endParaRPr lang="en-IN" dirty="0">
                        <a:latin typeface="Arial Rounded MT Bold" panose="020F0704030504030204" pitchFamily="34" charset="0"/>
                      </a:endParaRPr>
                    </a:p>
                  </a:txBody>
                  <a:tcPr/>
                </a:tc>
                <a:tc>
                  <a:txBody>
                    <a:bodyPr/>
                    <a:lstStyle/>
                    <a:p>
                      <a:pPr algn="ctr"/>
                      <a:r>
                        <a:rPr lang="en-US" dirty="0"/>
                        <a:t>     </a:t>
                      </a:r>
                    </a:p>
                    <a:p>
                      <a:pPr algn="ctr"/>
                      <a:r>
                        <a:rPr lang="en-US" dirty="0"/>
                        <a:t> </a:t>
                      </a:r>
                      <a:r>
                        <a:rPr lang="en-US" dirty="0">
                          <a:latin typeface="Arial Rounded MT Bold" panose="020F0704030504030204" pitchFamily="34" charset="0"/>
                        </a:rPr>
                        <a:t>77%</a:t>
                      </a:r>
                      <a:endParaRPr lang="en-IN" dirty="0">
                        <a:latin typeface="Arial Rounded MT Bold" panose="020F0704030504030204" pitchFamily="34" charset="0"/>
                      </a:endParaRPr>
                    </a:p>
                  </a:txBody>
                  <a:tcPr/>
                </a:tc>
                <a:extLst>
                  <a:ext uri="{0D108BD9-81ED-4DB2-BD59-A6C34878D82A}">
                    <a16:rowId xmlns:a16="http://schemas.microsoft.com/office/drawing/2014/main" val="361768804"/>
                  </a:ext>
                </a:extLst>
              </a:tr>
            </a:tbl>
          </a:graphicData>
        </a:graphic>
      </p:graphicFrame>
    </p:spTree>
    <p:extLst>
      <p:ext uri="{BB962C8B-B14F-4D97-AF65-F5344CB8AC3E}">
        <p14:creationId xmlns:p14="http://schemas.microsoft.com/office/powerpoint/2010/main" val="98878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F446-003D-F218-B306-E0D974449557}"/>
              </a:ext>
            </a:extLst>
          </p:cNvPr>
          <p:cNvSpPr>
            <a:spLocks noGrp="1"/>
          </p:cNvSpPr>
          <p:nvPr>
            <p:ph type="title"/>
          </p:nvPr>
        </p:nvSpPr>
        <p:spPr>
          <a:xfrm>
            <a:off x="913795" y="352425"/>
            <a:ext cx="10353762" cy="1257300"/>
          </a:xfrm>
        </p:spPr>
        <p:txBody>
          <a:bodyPr>
            <a:normAutofit fontScale="90000"/>
          </a:bodyPr>
          <a:lstStyle/>
          <a:p>
            <a:r>
              <a:rPr lang="en-US" b="1" i="0" dirty="0">
                <a:solidFill>
                  <a:srgbClr val="E8EAED"/>
                </a:solidFill>
                <a:effectLst/>
                <a:latin typeface="Google Sans"/>
              </a:rPr>
              <a:t>Synthetic Minority Oversampling Technique (SMOTE)</a:t>
            </a:r>
            <a:endParaRPr lang="en-IN" b="1" dirty="0"/>
          </a:p>
        </p:txBody>
      </p:sp>
      <p:sp>
        <p:nvSpPr>
          <p:cNvPr id="3" name="Content Placeholder 2">
            <a:extLst>
              <a:ext uri="{FF2B5EF4-FFF2-40B4-BE49-F238E27FC236}">
                <a16:creationId xmlns:a16="http://schemas.microsoft.com/office/drawing/2014/main" id="{1712D574-2408-5D92-BCD5-0B736CC2199F}"/>
              </a:ext>
            </a:extLst>
          </p:cNvPr>
          <p:cNvSpPr>
            <a:spLocks noGrp="1"/>
          </p:cNvSpPr>
          <p:nvPr>
            <p:ph idx="1"/>
          </p:nvPr>
        </p:nvSpPr>
        <p:spPr/>
        <p:txBody>
          <a:bodyPr/>
          <a:lstStyle/>
          <a:p>
            <a:pPr algn="l"/>
            <a:r>
              <a:rPr lang="en-US" i="0" dirty="0">
                <a:effectLst/>
                <a:latin typeface="-apple-system"/>
              </a:rPr>
              <a:t>As we can see that the accuracy is quite low, and as it's an imbalanced dataset, we shouldn't consider Accuracy as our metrics to measure the model, as Accuracy is cursed in imbalanced datasets.</a:t>
            </a:r>
          </a:p>
          <a:p>
            <a:pPr algn="l"/>
            <a:r>
              <a:rPr lang="en-US" i="0" dirty="0">
                <a:effectLst/>
                <a:latin typeface="-apple-system"/>
              </a:rPr>
              <a:t>Hence, we are moving ahead to call SMOTEENN </a:t>
            </a:r>
          </a:p>
          <a:p>
            <a:pPr marL="36900" indent="0">
              <a:buNone/>
            </a:pPr>
            <a:endParaRPr lang="en-IN" dirty="0"/>
          </a:p>
        </p:txBody>
      </p:sp>
      <p:graphicFrame>
        <p:nvGraphicFramePr>
          <p:cNvPr id="4" name="Table 10">
            <a:extLst>
              <a:ext uri="{FF2B5EF4-FFF2-40B4-BE49-F238E27FC236}">
                <a16:creationId xmlns:a16="http://schemas.microsoft.com/office/drawing/2014/main" id="{AC0B3D73-C764-E999-DA74-83B09BA3CFF7}"/>
              </a:ext>
            </a:extLst>
          </p:cNvPr>
          <p:cNvGraphicFramePr>
            <a:graphicFrameLocks/>
          </p:cNvGraphicFramePr>
          <p:nvPr>
            <p:extLst>
              <p:ext uri="{D42A27DB-BD31-4B8C-83A1-F6EECF244321}">
                <p14:modId xmlns:p14="http://schemas.microsoft.com/office/powerpoint/2010/main" val="2056537114"/>
              </p:ext>
            </p:extLst>
          </p:nvPr>
        </p:nvGraphicFramePr>
        <p:xfrm>
          <a:off x="2952751" y="4316729"/>
          <a:ext cx="6305549" cy="2082801"/>
        </p:xfrm>
        <a:graphic>
          <a:graphicData uri="http://schemas.openxmlformats.org/drawingml/2006/table">
            <a:tbl>
              <a:tblPr firstRow="1" bandRow="1">
                <a:tableStyleId>{5C22544A-7EE6-4342-B048-85BDC9FD1C3A}</a:tableStyleId>
              </a:tblPr>
              <a:tblGrid>
                <a:gridCol w="3448049">
                  <a:extLst>
                    <a:ext uri="{9D8B030D-6E8A-4147-A177-3AD203B41FA5}">
                      <a16:colId xmlns:a16="http://schemas.microsoft.com/office/drawing/2014/main" val="1294637207"/>
                    </a:ext>
                  </a:extLst>
                </a:gridCol>
                <a:gridCol w="2857500">
                  <a:extLst>
                    <a:ext uri="{9D8B030D-6E8A-4147-A177-3AD203B41FA5}">
                      <a16:colId xmlns:a16="http://schemas.microsoft.com/office/drawing/2014/main" val="991404402"/>
                    </a:ext>
                  </a:extLst>
                </a:gridCol>
              </a:tblGrid>
              <a:tr h="788671">
                <a:tc>
                  <a:txBody>
                    <a:bodyPr/>
                    <a:lstStyle/>
                    <a:p>
                      <a:pPr algn="ctr"/>
                      <a:endParaRPr lang="en-US" dirty="0"/>
                    </a:p>
                    <a:p>
                      <a:pPr algn="ctr"/>
                      <a:r>
                        <a:rPr lang="en-US" dirty="0"/>
                        <a:t>MODELS</a:t>
                      </a:r>
                      <a:endParaRPr lang="en-IN" dirty="0"/>
                    </a:p>
                  </a:txBody>
                  <a:tcPr/>
                </a:tc>
                <a:tc>
                  <a:txBody>
                    <a:bodyPr/>
                    <a:lstStyle/>
                    <a:p>
                      <a:pPr algn="ctr"/>
                      <a:endParaRPr lang="en-US" dirty="0"/>
                    </a:p>
                    <a:p>
                      <a:pPr algn="ctr"/>
                      <a:r>
                        <a:rPr lang="en-US" dirty="0"/>
                        <a:t>ACCURACY</a:t>
                      </a:r>
                      <a:endParaRPr lang="en-IN" dirty="0"/>
                    </a:p>
                  </a:txBody>
                  <a:tcPr/>
                </a:tc>
                <a:extLst>
                  <a:ext uri="{0D108BD9-81ED-4DB2-BD59-A6C34878D82A}">
                    <a16:rowId xmlns:a16="http://schemas.microsoft.com/office/drawing/2014/main" val="2815941898"/>
                  </a:ext>
                </a:extLst>
              </a:tr>
              <a:tr h="647065">
                <a:tc>
                  <a:txBody>
                    <a:bodyPr/>
                    <a:lstStyle/>
                    <a:p>
                      <a:pPr algn="ctr"/>
                      <a:r>
                        <a:rPr lang="en-US" dirty="0"/>
                        <a:t>DECISIONTREE CLASSIFIER</a:t>
                      </a:r>
                      <a:endParaRPr lang="en-IN" dirty="0"/>
                    </a:p>
                  </a:txBody>
                  <a:tcPr/>
                </a:tc>
                <a:tc>
                  <a:txBody>
                    <a:bodyPr/>
                    <a:lstStyle/>
                    <a:p>
                      <a:pPr algn="ctr"/>
                      <a:r>
                        <a:rPr lang="en-US" dirty="0"/>
                        <a:t>      89%</a:t>
                      </a:r>
                      <a:endParaRPr lang="en-IN" dirty="0"/>
                    </a:p>
                  </a:txBody>
                  <a:tcPr/>
                </a:tc>
                <a:extLst>
                  <a:ext uri="{0D108BD9-81ED-4DB2-BD59-A6C34878D82A}">
                    <a16:rowId xmlns:a16="http://schemas.microsoft.com/office/drawing/2014/main" val="125506758"/>
                  </a:ext>
                </a:extLst>
              </a:tr>
              <a:tr h="647065">
                <a:tc>
                  <a:txBody>
                    <a:bodyPr/>
                    <a:lstStyle/>
                    <a:p>
                      <a:pPr algn="ctr"/>
                      <a:r>
                        <a:rPr lang="en-US" dirty="0"/>
                        <a:t>RANDOMFOREST CLASSIFIER</a:t>
                      </a:r>
                      <a:endParaRPr lang="en-IN" dirty="0"/>
                    </a:p>
                  </a:txBody>
                  <a:tcPr/>
                </a:tc>
                <a:tc>
                  <a:txBody>
                    <a:bodyPr/>
                    <a:lstStyle/>
                    <a:p>
                      <a:pPr algn="ctr"/>
                      <a:r>
                        <a:rPr lang="en-US" dirty="0"/>
                        <a:t>      90%</a:t>
                      </a:r>
                      <a:endParaRPr lang="en-IN" dirty="0"/>
                    </a:p>
                  </a:txBody>
                  <a:tcPr/>
                </a:tc>
                <a:extLst>
                  <a:ext uri="{0D108BD9-81ED-4DB2-BD59-A6C34878D82A}">
                    <a16:rowId xmlns:a16="http://schemas.microsoft.com/office/drawing/2014/main" val="361768804"/>
                  </a:ext>
                </a:extLst>
              </a:tr>
            </a:tbl>
          </a:graphicData>
        </a:graphic>
      </p:graphicFrame>
    </p:spTree>
    <p:extLst>
      <p:ext uri="{BB962C8B-B14F-4D97-AF65-F5344CB8AC3E}">
        <p14:creationId xmlns:p14="http://schemas.microsoft.com/office/powerpoint/2010/main" val="623132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9DAB-1CE7-771D-0B5F-2A8CBBCEA1D1}"/>
              </a:ext>
            </a:extLst>
          </p:cNvPr>
          <p:cNvSpPr>
            <a:spLocks noGrp="1"/>
          </p:cNvSpPr>
          <p:nvPr>
            <p:ph type="title"/>
          </p:nvPr>
        </p:nvSpPr>
        <p:spPr>
          <a:xfrm>
            <a:off x="919119" y="287060"/>
            <a:ext cx="10353762" cy="1257300"/>
          </a:xfrm>
        </p:spPr>
        <p:txBody>
          <a:bodyPr/>
          <a:lstStyle/>
          <a:p>
            <a:r>
              <a:rPr lang="en-US" b="1" dirty="0">
                <a:latin typeface="Arial Rounded MT Bold" panose="020F0704030504030204" pitchFamily="34" charset="0"/>
              </a:rPr>
              <a:t>METRICS EVALUATION </a:t>
            </a:r>
            <a:endParaRPr lang="en-IN" dirty="0"/>
          </a:p>
        </p:txBody>
      </p:sp>
      <p:graphicFrame>
        <p:nvGraphicFramePr>
          <p:cNvPr id="4" name="Table 4">
            <a:extLst>
              <a:ext uri="{FF2B5EF4-FFF2-40B4-BE49-F238E27FC236}">
                <a16:creationId xmlns:a16="http://schemas.microsoft.com/office/drawing/2014/main" id="{B965D7EA-AA37-B611-BFD0-51C65A4ABA58}"/>
              </a:ext>
            </a:extLst>
          </p:cNvPr>
          <p:cNvGraphicFramePr>
            <a:graphicFrameLocks noGrp="1"/>
          </p:cNvGraphicFramePr>
          <p:nvPr>
            <p:ph idx="1"/>
            <p:extLst>
              <p:ext uri="{D42A27DB-BD31-4B8C-83A1-F6EECF244321}">
                <p14:modId xmlns:p14="http://schemas.microsoft.com/office/powerpoint/2010/main" val="3075452538"/>
              </p:ext>
            </p:extLst>
          </p:nvPr>
        </p:nvGraphicFramePr>
        <p:xfrm>
          <a:off x="3248024" y="2529541"/>
          <a:ext cx="4543426" cy="2072762"/>
        </p:xfrm>
        <a:graphic>
          <a:graphicData uri="http://schemas.openxmlformats.org/drawingml/2006/table">
            <a:tbl>
              <a:tblPr firstRow="1" bandRow="1">
                <a:tableStyleId>{5C22544A-7EE6-4342-B048-85BDC9FD1C3A}</a:tableStyleId>
              </a:tblPr>
              <a:tblGrid>
                <a:gridCol w="2279741">
                  <a:extLst>
                    <a:ext uri="{9D8B030D-6E8A-4147-A177-3AD203B41FA5}">
                      <a16:colId xmlns:a16="http://schemas.microsoft.com/office/drawing/2014/main" val="260613340"/>
                    </a:ext>
                  </a:extLst>
                </a:gridCol>
                <a:gridCol w="2263685">
                  <a:extLst>
                    <a:ext uri="{9D8B030D-6E8A-4147-A177-3AD203B41FA5}">
                      <a16:colId xmlns:a16="http://schemas.microsoft.com/office/drawing/2014/main" val="2385160359"/>
                    </a:ext>
                  </a:extLst>
                </a:gridCol>
              </a:tblGrid>
              <a:tr h="1036381">
                <a:tc>
                  <a:txBody>
                    <a:bodyPr/>
                    <a:lstStyle/>
                    <a:p>
                      <a:pPr algn="ctr"/>
                      <a:endParaRPr lang="en-US" dirty="0"/>
                    </a:p>
                    <a:p>
                      <a:pPr algn="ctr"/>
                      <a:r>
                        <a:rPr lang="en-US" dirty="0"/>
                        <a:t>525</a:t>
                      </a:r>
                      <a:endParaRPr lang="en-IN" dirty="0"/>
                    </a:p>
                  </a:txBody>
                  <a:tcPr/>
                </a:tc>
                <a:tc>
                  <a:txBody>
                    <a:bodyPr/>
                    <a:lstStyle/>
                    <a:p>
                      <a:pPr algn="ctr"/>
                      <a:endParaRPr lang="en-US" dirty="0"/>
                    </a:p>
                    <a:p>
                      <a:pPr algn="ctr"/>
                      <a:r>
                        <a:rPr lang="en-US" dirty="0"/>
                        <a:t>70</a:t>
                      </a:r>
                      <a:endParaRPr lang="en-IN" dirty="0"/>
                    </a:p>
                  </a:txBody>
                  <a:tcPr/>
                </a:tc>
                <a:extLst>
                  <a:ext uri="{0D108BD9-81ED-4DB2-BD59-A6C34878D82A}">
                    <a16:rowId xmlns:a16="http://schemas.microsoft.com/office/drawing/2014/main" val="852877223"/>
                  </a:ext>
                </a:extLst>
              </a:tr>
              <a:tr h="1036381">
                <a:tc>
                  <a:txBody>
                    <a:bodyPr/>
                    <a:lstStyle/>
                    <a:p>
                      <a:pPr algn="ctr"/>
                      <a:endParaRPr lang="en-US" dirty="0"/>
                    </a:p>
                    <a:p>
                      <a:pPr algn="ctr"/>
                      <a:r>
                        <a:rPr lang="en-US" dirty="0"/>
                        <a:t>65</a:t>
                      </a:r>
                      <a:endParaRPr lang="en-IN" dirty="0"/>
                    </a:p>
                  </a:txBody>
                  <a:tcPr/>
                </a:tc>
                <a:tc>
                  <a:txBody>
                    <a:bodyPr/>
                    <a:lstStyle/>
                    <a:p>
                      <a:pPr algn="ctr"/>
                      <a:endParaRPr lang="en-US" dirty="0"/>
                    </a:p>
                    <a:p>
                      <a:pPr algn="ctr"/>
                      <a:r>
                        <a:rPr lang="en-US" dirty="0"/>
                        <a:t>645</a:t>
                      </a:r>
                      <a:endParaRPr lang="en-IN" dirty="0"/>
                    </a:p>
                  </a:txBody>
                  <a:tcPr/>
                </a:tc>
                <a:extLst>
                  <a:ext uri="{0D108BD9-81ED-4DB2-BD59-A6C34878D82A}">
                    <a16:rowId xmlns:a16="http://schemas.microsoft.com/office/drawing/2014/main" val="3407283073"/>
                  </a:ext>
                </a:extLst>
              </a:tr>
            </a:tbl>
          </a:graphicData>
        </a:graphic>
      </p:graphicFrame>
      <p:sp>
        <p:nvSpPr>
          <p:cNvPr id="6" name="TextBox 5">
            <a:extLst>
              <a:ext uri="{FF2B5EF4-FFF2-40B4-BE49-F238E27FC236}">
                <a16:creationId xmlns:a16="http://schemas.microsoft.com/office/drawing/2014/main" id="{2B2B0331-361F-FC12-40DB-D2C493FF95D9}"/>
              </a:ext>
            </a:extLst>
          </p:cNvPr>
          <p:cNvSpPr txBox="1"/>
          <p:nvPr/>
        </p:nvSpPr>
        <p:spPr>
          <a:xfrm>
            <a:off x="828675" y="1794033"/>
            <a:ext cx="3752850" cy="461665"/>
          </a:xfrm>
          <a:prstGeom prst="rect">
            <a:avLst/>
          </a:prstGeom>
          <a:noFill/>
        </p:spPr>
        <p:txBody>
          <a:bodyPr wrap="square" rtlCol="0">
            <a:spAutoFit/>
          </a:bodyPr>
          <a:lstStyle/>
          <a:p>
            <a:r>
              <a:rPr lang="en-US" sz="2400" b="1" dirty="0"/>
              <a:t>CONFUSION MATRIX :</a:t>
            </a:r>
            <a:endParaRPr lang="en-IN" sz="2400" b="1" dirty="0"/>
          </a:p>
        </p:txBody>
      </p:sp>
      <p:sp>
        <p:nvSpPr>
          <p:cNvPr id="8" name="TextBox 7">
            <a:extLst>
              <a:ext uri="{FF2B5EF4-FFF2-40B4-BE49-F238E27FC236}">
                <a16:creationId xmlns:a16="http://schemas.microsoft.com/office/drawing/2014/main" id="{9E71A9A2-47F1-3726-30F7-040FE86ACF1A}"/>
              </a:ext>
            </a:extLst>
          </p:cNvPr>
          <p:cNvSpPr txBox="1"/>
          <p:nvPr/>
        </p:nvSpPr>
        <p:spPr>
          <a:xfrm>
            <a:off x="4095749" y="4876146"/>
            <a:ext cx="3476626"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ACCURACY : 89.65%</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PRECISSION : 89 %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346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925-61DB-F91B-6F5F-306EA3AD55FA}"/>
              </a:ext>
            </a:extLst>
          </p:cNvPr>
          <p:cNvSpPr>
            <a:spLocks noGrp="1"/>
          </p:cNvSpPr>
          <p:nvPr>
            <p:ph type="title"/>
          </p:nvPr>
        </p:nvSpPr>
        <p:spPr>
          <a:xfrm>
            <a:off x="1071519" y="571501"/>
            <a:ext cx="10353762" cy="1257300"/>
          </a:xfrm>
        </p:spPr>
        <p:txBody>
          <a:bodyPr>
            <a:normAutofit/>
          </a:bodyPr>
          <a:lstStyle/>
          <a:p>
            <a:r>
              <a:rPr lang="en-US" sz="4800" b="1" dirty="0">
                <a:latin typeface="Arial Rounded MT Bold" panose="020F0704030504030204" pitchFamily="34" charset="0"/>
              </a:rPr>
              <a:t>FINDINGS AND SUGGESTIONS</a:t>
            </a:r>
            <a:endParaRPr lang="en-IN" sz="48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DA8352BF-2E38-95E9-ADFE-7FAE2709B71C}"/>
              </a:ext>
            </a:extLst>
          </p:cNvPr>
          <p:cNvSpPr>
            <a:spLocks noGrp="1"/>
          </p:cNvSpPr>
          <p:nvPr>
            <p:ph idx="1"/>
          </p:nvPr>
        </p:nvSpPr>
        <p:spPr>
          <a:xfrm>
            <a:off x="666750" y="2143127"/>
            <a:ext cx="11163300" cy="4810124"/>
          </a:xfrm>
        </p:spPr>
        <p:txBody>
          <a:bodyPr>
            <a:normAutofit/>
          </a:bodyPr>
          <a:lstStyle/>
          <a:p>
            <a:r>
              <a:rPr lang="en-US" sz="2400" dirty="0">
                <a:latin typeface="Times New Roman" panose="02020603050405020304" pitchFamily="18" charset="0"/>
                <a:cs typeface="Times New Roman" panose="02020603050405020304" pitchFamily="18" charset="0"/>
              </a:rPr>
              <a:t>Try to offer the better service for the churn customers, see how much this impact before and later. Some may use your service better move them to your active customers.</a:t>
            </a:r>
          </a:p>
          <a:p>
            <a:r>
              <a:rPr lang="en-US" sz="2400" dirty="0">
                <a:latin typeface="Times New Roman" panose="02020603050405020304" pitchFamily="18" charset="0"/>
                <a:cs typeface="Times New Roman" panose="02020603050405020304" pitchFamily="18" charset="0"/>
              </a:rPr>
              <a:t>Take the feedback and suggestions within period of time and improve it, strive for better communication.</a:t>
            </a:r>
          </a:p>
          <a:p>
            <a:r>
              <a:rPr lang="en-US" sz="2400" dirty="0">
                <a:latin typeface="Times New Roman" panose="02020603050405020304" pitchFamily="18" charset="0"/>
                <a:cs typeface="Times New Roman" panose="02020603050405020304" pitchFamily="18" charset="0"/>
              </a:rPr>
              <a:t>When you are taking any change in your plans of your business just predict the positive and negative share of that plan. If it is negative prepare the solution before, so you can handle easily.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34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F99B-D839-0B2F-AAAE-6DF015B510B9}"/>
              </a:ext>
            </a:extLst>
          </p:cNvPr>
          <p:cNvSpPr>
            <a:spLocks noGrp="1"/>
          </p:cNvSpPr>
          <p:nvPr>
            <p:ph type="title"/>
          </p:nvPr>
        </p:nvSpPr>
        <p:spPr>
          <a:xfrm>
            <a:off x="561672" y="295274"/>
            <a:ext cx="11068655" cy="1457325"/>
          </a:xfrm>
        </p:spPr>
        <p:txBody>
          <a:bodyPr>
            <a:normAutofit/>
          </a:bodyPr>
          <a:lstStyle/>
          <a:p>
            <a:r>
              <a:rPr lang="en-US" sz="4400" b="1" dirty="0">
                <a:latin typeface="Arial Rounded MT Bold" panose="020F0704030504030204" pitchFamily="34" charset="0"/>
              </a:rPr>
              <a:t>HOW TO REDUCE CUSTOMER CHURN</a:t>
            </a:r>
            <a:endParaRPr lang="en-IN" sz="44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94E401A-E318-C9FE-C495-091B19FF9EF1}"/>
              </a:ext>
            </a:extLst>
          </p:cNvPr>
          <p:cNvSpPr>
            <a:spLocks noGrp="1"/>
          </p:cNvSpPr>
          <p:nvPr>
            <p:ph idx="1"/>
          </p:nvPr>
        </p:nvSpPr>
        <p:spPr>
          <a:xfrm>
            <a:off x="913795" y="2076450"/>
            <a:ext cx="10353762" cy="4286250"/>
          </a:xfrm>
        </p:spPr>
        <p:txBody>
          <a:bodyPr>
            <a:normAutofit lnSpcReduction="10000"/>
          </a:bodyPr>
          <a:lstStyle/>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Lean into your best customers</a:t>
            </a:r>
          </a:p>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Be proactive with communication</a:t>
            </a:r>
          </a:p>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Define a roadmap for your new customers</a:t>
            </a:r>
          </a:p>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Offer incentives</a:t>
            </a:r>
          </a:p>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Ask for feedback often</a:t>
            </a:r>
          </a:p>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Analyze churn when it happens</a:t>
            </a:r>
          </a:p>
          <a:p>
            <a:pPr marL="551250" indent="-514350">
              <a:buFont typeface="+mj-lt"/>
              <a:buAutoNum type="arabicPeriod"/>
            </a:pPr>
            <a:r>
              <a:rPr lang="en-US" sz="2800" dirty="0">
                <a:latin typeface="Times New Roman" panose="02020603050405020304" pitchFamily="18" charset="0"/>
                <a:cs typeface="Times New Roman" panose="02020603050405020304" pitchFamily="18" charset="0"/>
              </a:rPr>
              <a:t>Stay competitive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754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CCE7E-BDB5-C441-7465-0C4A5E64BFE8}"/>
              </a:ext>
            </a:extLst>
          </p:cNvPr>
          <p:cNvSpPr>
            <a:spLocks noGrp="1"/>
          </p:cNvSpPr>
          <p:nvPr>
            <p:ph type="title"/>
          </p:nvPr>
        </p:nvSpPr>
        <p:spPr>
          <a:xfrm>
            <a:off x="913795" y="609600"/>
            <a:ext cx="10353762" cy="1257300"/>
          </a:xfrm>
        </p:spPr>
        <p:txBody>
          <a:bodyPr>
            <a:normAutofit/>
          </a:bodyPr>
          <a:lstStyle/>
          <a:p>
            <a:r>
              <a:rPr lang="en-US" b="1">
                <a:latin typeface="Arial Rounded MT Bold" panose="020F0704030504030204" pitchFamily="34" charset="0"/>
              </a:rPr>
              <a:t>INTRODUCTION</a:t>
            </a:r>
            <a:endParaRPr lang="en-IN" b="1">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5EB53F21-B71A-714B-CB2A-CF1554B77E7D}"/>
              </a:ext>
            </a:extLst>
          </p:cNvPr>
          <p:cNvSpPr>
            <a:spLocks noGrp="1"/>
          </p:cNvSpPr>
          <p:nvPr>
            <p:ph idx="1"/>
          </p:nvPr>
        </p:nvSpPr>
        <p:spPr>
          <a:xfrm>
            <a:off x="913795" y="2132822"/>
            <a:ext cx="5546272" cy="3658378"/>
          </a:xfrm>
        </p:spPr>
        <p:txBody>
          <a:bodyPr anchor="ctr">
            <a:normAutofit/>
          </a:bodyPr>
          <a:lstStyle/>
          <a:p>
            <a:pPr>
              <a:lnSpc>
                <a:spcPct val="100000"/>
              </a:lnSpc>
            </a:pPr>
            <a:r>
              <a:rPr lang="en-US" b="1">
                <a:latin typeface="Times New Roman" panose="02020603050405020304" pitchFamily="18" charset="0"/>
                <a:cs typeface="Times New Roman" panose="02020603050405020304" pitchFamily="18" charset="0"/>
              </a:rPr>
              <a:t>Churn Prediction </a:t>
            </a:r>
            <a:r>
              <a:rPr lang="en-US">
                <a:latin typeface="Times New Roman" panose="02020603050405020304" pitchFamily="18" charset="0"/>
                <a:cs typeface="Times New Roman" panose="02020603050405020304" pitchFamily="18" charset="0"/>
              </a:rPr>
              <a:t>is one of the most popular Big Data use cases in business. </a:t>
            </a:r>
            <a:r>
              <a:rPr lang="en-IN">
                <a:latin typeface="Times New Roman" panose="02020603050405020304" pitchFamily="18" charset="0"/>
                <a:cs typeface="Times New Roman" panose="02020603050405020304" pitchFamily="18" charset="0"/>
              </a:rPr>
              <a:t>It consists of detecting the customers who are likely to cancel the subscription to a service.</a:t>
            </a:r>
          </a:p>
          <a:p>
            <a:pPr>
              <a:lnSpc>
                <a:spcPct val="100000"/>
              </a:lnSpc>
            </a:pPr>
            <a:r>
              <a:rPr lang="en-IN" b="1">
                <a:latin typeface="Times New Roman" panose="02020603050405020304" pitchFamily="18" charset="0"/>
                <a:cs typeface="Times New Roman" panose="02020603050405020304" pitchFamily="18" charset="0"/>
              </a:rPr>
              <a:t>Churn</a:t>
            </a:r>
            <a:r>
              <a:rPr lang="en-IN">
                <a:latin typeface="Times New Roman" panose="02020603050405020304" pitchFamily="18" charset="0"/>
                <a:cs typeface="Times New Roman" panose="02020603050405020304" pitchFamily="18" charset="0"/>
              </a:rPr>
              <a:t> is a problem for telecom companies because it is more expensive to acquire a new customer than to keep your existing one from leaving.</a:t>
            </a:r>
            <a:endParaRPr lang="en-US">
              <a:latin typeface="Times New Roman" panose="02020603050405020304" pitchFamily="18" charset="0"/>
              <a:cs typeface="Times New Roman" panose="02020603050405020304" pitchFamily="18" charset="0"/>
            </a:endParaRPr>
          </a:p>
        </p:txBody>
      </p:sp>
      <p:pic>
        <p:nvPicPr>
          <p:cNvPr id="7" name="Graphic 6" descr="CRM Customer Insights App">
            <a:extLst>
              <a:ext uri="{FF2B5EF4-FFF2-40B4-BE49-F238E27FC236}">
                <a16:creationId xmlns:a16="http://schemas.microsoft.com/office/drawing/2014/main" id="{068E6F37-0BB2-E9D1-13BB-A06E8CFE40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Tree>
    <p:extLst>
      <p:ext uri="{BB962C8B-B14F-4D97-AF65-F5344CB8AC3E}">
        <p14:creationId xmlns:p14="http://schemas.microsoft.com/office/powerpoint/2010/main" val="213837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FD23-82C7-58AF-6B10-FEBD76D58988}"/>
              </a:ext>
            </a:extLst>
          </p:cNvPr>
          <p:cNvSpPr>
            <a:spLocks noGrp="1"/>
          </p:cNvSpPr>
          <p:nvPr>
            <p:ph type="title"/>
          </p:nvPr>
        </p:nvSpPr>
        <p:spPr>
          <a:xfrm>
            <a:off x="913795" y="314325"/>
            <a:ext cx="10353762" cy="1257300"/>
          </a:xfrm>
        </p:spPr>
        <p:txBody>
          <a:bodyPr>
            <a:normAutofit/>
          </a:bodyPr>
          <a:lstStyle/>
          <a:p>
            <a:r>
              <a:rPr lang="en-US" sz="6000" b="1" dirty="0">
                <a:latin typeface="Arial Rounded MT Bold" panose="020F0704030504030204" pitchFamily="34" charset="0"/>
              </a:rPr>
              <a:t>CONCLUSION</a:t>
            </a:r>
            <a:endParaRPr lang="en-IN" sz="6000"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544A4D14-42C7-A7B2-982C-0225A2770AF7}"/>
              </a:ext>
            </a:extLst>
          </p:cNvPr>
          <p:cNvSpPr>
            <a:spLocks noGrp="1"/>
          </p:cNvSpPr>
          <p:nvPr>
            <p:ph idx="1"/>
          </p:nvPr>
        </p:nvSpPr>
        <p:spPr>
          <a:xfrm>
            <a:off x="723295" y="1914525"/>
            <a:ext cx="10906730" cy="4629150"/>
          </a:xfrm>
        </p:spPr>
        <p:txBody>
          <a:bodyPr numCol="1">
            <a:norm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importance of this type of research in the telecom market is to help companies make more profit.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has become known that predicting churn is one of the most important sources of income to Telecom companies.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Hence, this research aimed to build a system that predicts the churn of customers in telecom company.</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prediction models need to achieve high AUC values. To test and train the model. The sample data is divided into 70% for the training and 30% for testing.</a:t>
            </a:r>
          </a:p>
        </p:txBody>
      </p:sp>
    </p:spTree>
    <p:extLst>
      <p:ext uri="{BB962C8B-B14F-4D97-AF65-F5344CB8AC3E}">
        <p14:creationId xmlns:p14="http://schemas.microsoft.com/office/powerpoint/2010/main" val="1204122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156F43-9DF8-9D44-0B25-A41F37D360B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33963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32A9-DCF5-57A6-E15D-16D9A0EC5B0F}"/>
              </a:ext>
            </a:extLst>
          </p:cNvPr>
          <p:cNvSpPr>
            <a:spLocks noGrp="1"/>
          </p:cNvSpPr>
          <p:nvPr>
            <p:ph type="title"/>
          </p:nvPr>
        </p:nvSpPr>
        <p:spPr>
          <a:xfrm>
            <a:off x="633743" y="609599"/>
            <a:ext cx="3413156" cy="5273675"/>
          </a:xfrm>
        </p:spPr>
        <p:txBody>
          <a:bodyPr>
            <a:normAutofit/>
          </a:bodyPr>
          <a:lstStyle/>
          <a:p>
            <a:r>
              <a:rPr lang="en-US" sz="4300" b="1" u="sng">
                <a:latin typeface="Arial Rounded MT Bold" panose="020F0704030504030204" pitchFamily="34" charset="0"/>
              </a:rPr>
              <a:t>PROJECT OBJECTIVE</a:t>
            </a:r>
            <a:endParaRPr lang="en-IN" sz="4300" b="1" u="sng">
              <a:latin typeface="Arial Rounded MT Bold" panose="020F0704030504030204" pitchFamily="34" charset="0"/>
            </a:endParaRP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111EA747-E1C0-92F4-DFE3-0C7677542D05}"/>
              </a:ext>
            </a:extLst>
          </p:cNvPr>
          <p:cNvGraphicFramePr>
            <a:graphicFrameLocks noGrp="1"/>
          </p:cNvGraphicFramePr>
          <p:nvPr>
            <p:ph idx="1"/>
            <p:extLst>
              <p:ext uri="{D42A27DB-BD31-4B8C-83A1-F6EECF244321}">
                <p14:modId xmlns:p14="http://schemas.microsoft.com/office/powerpoint/2010/main" val="568234524"/>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0662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E9CC3-014F-ECC7-AF7D-3DCB02C404B1}"/>
              </a:ext>
            </a:extLst>
          </p:cNvPr>
          <p:cNvSpPr>
            <a:spLocks noGrp="1"/>
          </p:cNvSpPr>
          <p:nvPr>
            <p:ph type="title"/>
          </p:nvPr>
        </p:nvSpPr>
        <p:spPr>
          <a:xfrm>
            <a:off x="684983" y="709683"/>
            <a:ext cx="2799465" cy="5273675"/>
          </a:xfrm>
        </p:spPr>
        <p:txBody>
          <a:bodyPr>
            <a:normAutofit/>
          </a:bodyPr>
          <a:lstStyle/>
          <a:p>
            <a:pPr algn="l"/>
            <a:r>
              <a:rPr lang="en-US" sz="2900" b="1" u="sng" dirty="0">
                <a:latin typeface="Arial Rounded MT Bold" panose="020F0704030504030204" pitchFamily="34" charset="0"/>
              </a:rPr>
              <a:t>DATASET DESCRIPTION</a:t>
            </a:r>
            <a:endParaRPr lang="en-IN" sz="2900" b="1" u="sng" dirty="0">
              <a:latin typeface="Arial Rounded MT Bold" panose="020F0704030504030204" pitchFamily="34" charset="0"/>
            </a:endParaRPr>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04A62EE-9994-BC64-CF2B-36E8C23946D3}"/>
              </a:ext>
            </a:extLst>
          </p:cNvPr>
          <p:cNvGraphicFramePr>
            <a:graphicFrameLocks noGrp="1"/>
          </p:cNvGraphicFramePr>
          <p:nvPr>
            <p:ph idx="1"/>
            <p:extLst>
              <p:ext uri="{D42A27DB-BD31-4B8C-83A1-F6EECF244321}">
                <p14:modId xmlns:p14="http://schemas.microsoft.com/office/powerpoint/2010/main" val="158141672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800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09E6-B589-6B83-E87D-2A0D90CB75C1}"/>
              </a:ext>
            </a:extLst>
          </p:cNvPr>
          <p:cNvSpPr>
            <a:spLocks noGrp="1"/>
          </p:cNvSpPr>
          <p:nvPr>
            <p:ph type="title"/>
          </p:nvPr>
        </p:nvSpPr>
        <p:spPr>
          <a:xfrm>
            <a:off x="1039301" y="331694"/>
            <a:ext cx="10353762" cy="1257300"/>
          </a:xfrm>
        </p:spPr>
        <p:txBody>
          <a:bodyPr>
            <a:normAutofit/>
          </a:bodyPr>
          <a:lstStyle/>
          <a:p>
            <a:r>
              <a:rPr lang="en-US" sz="4800" u="sng" dirty="0">
                <a:latin typeface="Arial Rounded MT Bold" panose="020F0704030504030204" pitchFamily="34" charset="0"/>
              </a:rPr>
              <a:t>CHURN PREDICTION MODEL</a:t>
            </a:r>
            <a:endParaRPr lang="en-IN" sz="4800" u="sng" dirty="0">
              <a:latin typeface="Arial Rounded MT Bold" panose="020F0704030504030204" pitchFamily="34" charset="0"/>
            </a:endParaRPr>
          </a:p>
        </p:txBody>
      </p:sp>
      <p:sp>
        <p:nvSpPr>
          <p:cNvPr id="4" name="Rectangle 3">
            <a:extLst>
              <a:ext uri="{FF2B5EF4-FFF2-40B4-BE49-F238E27FC236}">
                <a16:creationId xmlns:a16="http://schemas.microsoft.com/office/drawing/2014/main" id="{CF01D924-C2C9-2145-F04B-5C4CDF81CEEC}"/>
              </a:ext>
            </a:extLst>
          </p:cNvPr>
          <p:cNvSpPr/>
          <p:nvPr/>
        </p:nvSpPr>
        <p:spPr>
          <a:xfrm>
            <a:off x="1757082" y="2286000"/>
            <a:ext cx="1855694"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 data</a:t>
            </a:r>
            <a:endParaRPr lang="en-IN" dirty="0"/>
          </a:p>
        </p:txBody>
      </p:sp>
      <p:sp>
        <p:nvSpPr>
          <p:cNvPr id="6" name="Rectangle 5">
            <a:extLst>
              <a:ext uri="{FF2B5EF4-FFF2-40B4-BE49-F238E27FC236}">
                <a16:creationId xmlns:a16="http://schemas.microsoft.com/office/drawing/2014/main" id="{B601045D-33B3-8BB8-5980-779645E34706}"/>
              </a:ext>
            </a:extLst>
          </p:cNvPr>
          <p:cNvSpPr/>
          <p:nvPr/>
        </p:nvSpPr>
        <p:spPr>
          <a:xfrm>
            <a:off x="1757082" y="5091953"/>
            <a:ext cx="1855694" cy="6992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Test data</a:t>
            </a:r>
            <a:endParaRPr lang="en-IN" dirty="0"/>
          </a:p>
        </p:txBody>
      </p:sp>
      <p:sp>
        <p:nvSpPr>
          <p:cNvPr id="7" name="Oval 6">
            <a:extLst>
              <a:ext uri="{FF2B5EF4-FFF2-40B4-BE49-F238E27FC236}">
                <a16:creationId xmlns:a16="http://schemas.microsoft.com/office/drawing/2014/main" id="{66BABFC4-2439-9E3F-673B-49020650D60E}"/>
              </a:ext>
            </a:extLst>
          </p:cNvPr>
          <p:cNvSpPr/>
          <p:nvPr/>
        </p:nvSpPr>
        <p:spPr>
          <a:xfrm>
            <a:off x="5979459" y="3711387"/>
            <a:ext cx="1730188" cy="7799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Model</a:t>
            </a:r>
            <a:endParaRPr lang="en-IN" dirty="0"/>
          </a:p>
        </p:txBody>
      </p:sp>
      <p:sp>
        <p:nvSpPr>
          <p:cNvPr id="8" name="Rectangle 7">
            <a:extLst>
              <a:ext uri="{FF2B5EF4-FFF2-40B4-BE49-F238E27FC236}">
                <a16:creationId xmlns:a16="http://schemas.microsoft.com/office/drawing/2014/main" id="{54584BFD-23FF-A3B4-E380-1E234190F421}"/>
              </a:ext>
            </a:extLst>
          </p:cNvPr>
          <p:cNvSpPr/>
          <p:nvPr/>
        </p:nvSpPr>
        <p:spPr>
          <a:xfrm>
            <a:off x="10408024" y="3711387"/>
            <a:ext cx="1317811" cy="654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Real</a:t>
            </a:r>
            <a:endParaRPr lang="en-IN" dirty="0"/>
          </a:p>
        </p:txBody>
      </p:sp>
      <p:cxnSp>
        <p:nvCxnSpPr>
          <p:cNvPr id="10" name="Straight Arrow Connector 9">
            <a:extLst>
              <a:ext uri="{FF2B5EF4-FFF2-40B4-BE49-F238E27FC236}">
                <a16:creationId xmlns:a16="http://schemas.microsoft.com/office/drawing/2014/main" id="{8E33FA1B-3EA1-4889-0A75-AA09A0CD2799}"/>
              </a:ext>
            </a:extLst>
          </p:cNvPr>
          <p:cNvCxnSpPr>
            <a:stCxn id="4" idx="2"/>
            <a:endCxn id="6" idx="0"/>
          </p:cNvCxnSpPr>
          <p:nvPr/>
        </p:nvCxnSpPr>
        <p:spPr>
          <a:xfrm>
            <a:off x="2684929" y="3048000"/>
            <a:ext cx="0" cy="204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D13CC4-8407-ABC2-3774-5D673E402E00}"/>
              </a:ext>
            </a:extLst>
          </p:cNvPr>
          <p:cNvCxnSpPr>
            <a:endCxn id="7" idx="2"/>
          </p:cNvCxnSpPr>
          <p:nvPr/>
        </p:nvCxnSpPr>
        <p:spPr>
          <a:xfrm>
            <a:off x="3612776" y="3048000"/>
            <a:ext cx="2366683" cy="105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556980-FCAD-5765-CAD0-7AB856376CD0}"/>
              </a:ext>
            </a:extLst>
          </p:cNvPr>
          <p:cNvCxnSpPr>
            <a:endCxn id="7" idx="2"/>
          </p:cNvCxnSpPr>
          <p:nvPr/>
        </p:nvCxnSpPr>
        <p:spPr>
          <a:xfrm flipV="1">
            <a:off x="3612776" y="4101352"/>
            <a:ext cx="2366683" cy="990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329E84-2D7C-758C-D5E1-E38623F57952}"/>
              </a:ext>
            </a:extLst>
          </p:cNvPr>
          <p:cNvCxnSpPr>
            <a:stCxn id="6" idx="3"/>
            <a:endCxn id="7" idx="3"/>
          </p:cNvCxnSpPr>
          <p:nvPr/>
        </p:nvCxnSpPr>
        <p:spPr>
          <a:xfrm flipV="1">
            <a:off x="3612776" y="4377099"/>
            <a:ext cx="2620063" cy="1064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C10102-9F8A-F710-ABEA-07741DFB6AE9}"/>
              </a:ext>
            </a:extLst>
          </p:cNvPr>
          <p:cNvCxnSpPr>
            <a:cxnSpLocks/>
            <a:stCxn id="7" idx="6"/>
          </p:cNvCxnSpPr>
          <p:nvPr/>
        </p:nvCxnSpPr>
        <p:spPr>
          <a:xfrm>
            <a:off x="7709647" y="4101352"/>
            <a:ext cx="2698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8FE46B30-5720-5347-E5F1-0BA4117DA25B}"/>
              </a:ext>
            </a:extLst>
          </p:cNvPr>
          <p:cNvCxnSpPr>
            <a:cxnSpLocks/>
            <a:stCxn id="4" idx="3"/>
            <a:endCxn id="8" idx="1"/>
          </p:cNvCxnSpPr>
          <p:nvPr/>
        </p:nvCxnSpPr>
        <p:spPr>
          <a:xfrm>
            <a:off x="3612776" y="2667000"/>
            <a:ext cx="6795248" cy="137159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EA29FA7-ACCF-8657-14A5-EC813E6A4B59}"/>
              </a:ext>
            </a:extLst>
          </p:cNvPr>
          <p:cNvSpPr txBox="1"/>
          <p:nvPr/>
        </p:nvSpPr>
        <p:spPr>
          <a:xfrm>
            <a:off x="2018243" y="3917576"/>
            <a:ext cx="1721223" cy="369332"/>
          </a:xfrm>
          <a:prstGeom prst="rect">
            <a:avLst/>
          </a:prstGeom>
          <a:noFill/>
        </p:spPr>
        <p:txBody>
          <a:bodyPr wrap="square" rtlCol="0">
            <a:spAutoFit/>
          </a:bodyPr>
          <a:lstStyle/>
          <a:p>
            <a:r>
              <a:rPr lang="en-US" dirty="0"/>
              <a:t>Independent</a:t>
            </a:r>
            <a:endParaRPr lang="en-IN" dirty="0"/>
          </a:p>
        </p:txBody>
      </p:sp>
      <p:sp>
        <p:nvSpPr>
          <p:cNvPr id="23" name="TextBox 22">
            <a:extLst>
              <a:ext uri="{FF2B5EF4-FFF2-40B4-BE49-F238E27FC236}">
                <a16:creationId xmlns:a16="http://schemas.microsoft.com/office/drawing/2014/main" id="{8C2B44A2-767A-5F94-7B3A-A237F5B1A4CF}"/>
              </a:ext>
            </a:extLst>
          </p:cNvPr>
          <p:cNvSpPr txBox="1"/>
          <p:nvPr/>
        </p:nvSpPr>
        <p:spPr>
          <a:xfrm>
            <a:off x="4262717" y="3155807"/>
            <a:ext cx="1066800" cy="369332"/>
          </a:xfrm>
          <a:prstGeom prst="rect">
            <a:avLst/>
          </a:prstGeom>
          <a:noFill/>
        </p:spPr>
        <p:txBody>
          <a:bodyPr wrap="square" rtlCol="0">
            <a:spAutoFit/>
          </a:bodyPr>
          <a:lstStyle/>
          <a:p>
            <a:r>
              <a:rPr lang="en-US" dirty="0"/>
              <a:t>1. Build</a:t>
            </a:r>
            <a:endParaRPr lang="en-IN" dirty="0"/>
          </a:p>
        </p:txBody>
      </p:sp>
      <p:sp>
        <p:nvSpPr>
          <p:cNvPr id="25" name="TextBox 24">
            <a:extLst>
              <a:ext uri="{FF2B5EF4-FFF2-40B4-BE49-F238E27FC236}">
                <a16:creationId xmlns:a16="http://schemas.microsoft.com/office/drawing/2014/main" id="{F569E0B5-E9F6-4D24-8E55-634F871D67B8}"/>
              </a:ext>
            </a:extLst>
          </p:cNvPr>
          <p:cNvSpPr txBox="1"/>
          <p:nvPr/>
        </p:nvSpPr>
        <p:spPr>
          <a:xfrm>
            <a:off x="3917575" y="4377099"/>
            <a:ext cx="1007348" cy="369332"/>
          </a:xfrm>
          <a:prstGeom prst="rect">
            <a:avLst/>
          </a:prstGeom>
          <a:noFill/>
        </p:spPr>
        <p:txBody>
          <a:bodyPr wrap="square" rtlCol="0">
            <a:spAutoFit/>
          </a:bodyPr>
          <a:lstStyle/>
          <a:p>
            <a:r>
              <a:rPr lang="en-US" dirty="0"/>
              <a:t>2. Test</a:t>
            </a:r>
            <a:endParaRPr lang="en-IN" dirty="0"/>
          </a:p>
        </p:txBody>
      </p:sp>
      <p:sp>
        <p:nvSpPr>
          <p:cNvPr id="26" name="TextBox 25">
            <a:extLst>
              <a:ext uri="{FF2B5EF4-FFF2-40B4-BE49-F238E27FC236}">
                <a16:creationId xmlns:a16="http://schemas.microsoft.com/office/drawing/2014/main" id="{A6A9F2D8-DCFE-C252-9734-E0335C41E87B}"/>
              </a:ext>
            </a:extLst>
          </p:cNvPr>
          <p:cNvSpPr txBox="1"/>
          <p:nvPr/>
        </p:nvSpPr>
        <p:spPr>
          <a:xfrm>
            <a:off x="5229722" y="4701986"/>
            <a:ext cx="1665320" cy="369332"/>
          </a:xfrm>
          <a:prstGeom prst="rect">
            <a:avLst/>
          </a:prstGeom>
          <a:noFill/>
        </p:spPr>
        <p:txBody>
          <a:bodyPr wrap="square" rtlCol="0">
            <a:spAutoFit/>
          </a:bodyPr>
          <a:lstStyle/>
          <a:p>
            <a:r>
              <a:rPr lang="en-US" dirty="0"/>
              <a:t>3. Test = ok</a:t>
            </a:r>
            <a:endParaRPr lang="en-IN" dirty="0"/>
          </a:p>
        </p:txBody>
      </p:sp>
      <p:sp>
        <p:nvSpPr>
          <p:cNvPr id="27" name="TextBox 26">
            <a:extLst>
              <a:ext uri="{FF2B5EF4-FFF2-40B4-BE49-F238E27FC236}">
                <a16:creationId xmlns:a16="http://schemas.microsoft.com/office/drawing/2014/main" id="{B41590C1-B32E-3DA0-75E9-7C7841FF7D79}"/>
              </a:ext>
            </a:extLst>
          </p:cNvPr>
          <p:cNvSpPr txBox="1"/>
          <p:nvPr/>
        </p:nvSpPr>
        <p:spPr>
          <a:xfrm>
            <a:off x="8764183" y="4157381"/>
            <a:ext cx="1312147" cy="369332"/>
          </a:xfrm>
          <a:prstGeom prst="rect">
            <a:avLst/>
          </a:prstGeom>
          <a:noFill/>
        </p:spPr>
        <p:txBody>
          <a:bodyPr wrap="square" rtlCol="0">
            <a:spAutoFit/>
          </a:bodyPr>
          <a:lstStyle/>
          <a:p>
            <a:r>
              <a:rPr lang="en-US" dirty="0"/>
              <a:t>4. Predict</a:t>
            </a:r>
            <a:endParaRPr lang="en-IN" dirty="0"/>
          </a:p>
        </p:txBody>
      </p:sp>
      <p:sp>
        <p:nvSpPr>
          <p:cNvPr id="28" name="TextBox 27">
            <a:extLst>
              <a:ext uri="{FF2B5EF4-FFF2-40B4-BE49-F238E27FC236}">
                <a16:creationId xmlns:a16="http://schemas.microsoft.com/office/drawing/2014/main" id="{62DE1D14-34D0-FA6E-96CD-A34FE8EB27C1}"/>
              </a:ext>
            </a:extLst>
          </p:cNvPr>
          <p:cNvSpPr txBox="1"/>
          <p:nvPr/>
        </p:nvSpPr>
        <p:spPr>
          <a:xfrm>
            <a:off x="7046259" y="3155807"/>
            <a:ext cx="1353670" cy="369332"/>
          </a:xfrm>
          <a:prstGeom prst="rect">
            <a:avLst/>
          </a:prstGeom>
          <a:noFill/>
        </p:spPr>
        <p:txBody>
          <a:bodyPr wrap="square" rtlCol="0">
            <a:spAutoFit/>
          </a:bodyPr>
          <a:lstStyle/>
          <a:p>
            <a:r>
              <a:rPr lang="en-US" dirty="0"/>
              <a:t>5. Update</a:t>
            </a:r>
            <a:endParaRPr lang="en-IN" dirty="0"/>
          </a:p>
        </p:txBody>
      </p:sp>
    </p:spTree>
    <p:extLst>
      <p:ext uri="{BB962C8B-B14F-4D97-AF65-F5344CB8AC3E}">
        <p14:creationId xmlns:p14="http://schemas.microsoft.com/office/powerpoint/2010/main" val="24702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0C199-C5DB-A434-B1F2-816B0AFB2913}"/>
              </a:ext>
            </a:extLst>
          </p:cNvPr>
          <p:cNvSpPr>
            <a:spLocks noGrp="1"/>
          </p:cNvSpPr>
          <p:nvPr>
            <p:ph type="title"/>
          </p:nvPr>
        </p:nvSpPr>
        <p:spPr>
          <a:xfrm>
            <a:off x="913795" y="609599"/>
            <a:ext cx="5978072" cy="1174075"/>
          </a:xfrm>
        </p:spPr>
        <p:txBody>
          <a:bodyPr>
            <a:normAutofit/>
          </a:bodyPr>
          <a:lstStyle/>
          <a:p>
            <a:r>
              <a:rPr lang="en-US" sz="3900" b="1">
                <a:latin typeface="Arial Rounded MT Bold" panose="020F0704030504030204" pitchFamily="34" charset="0"/>
              </a:rPr>
              <a:t>EXPLORATORY DATA ANALYSIS</a:t>
            </a:r>
          </a:p>
        </p:txBody>
      </p:sp>
      <p:sp>
        <p:nvSpPr>
          <p:cNvPr id="3" name="Content Placeholder 2">
            <a:extLst>
              <a:ext uri="{FF2B5EF4-FFF2-40B4-BE49-F238E27FC236}">
                <a16:creationId xmlns:a16="http://schemas.microsoft.com/office/drawing/2014/main" id="{7C77A7F6-823E-0E54-91B2-AE85DEDA6F8E}"/>
              </a:ext>
            </a:extLst>
          </p:cNvPr>
          <p:cNvSpPr>
            <a:spLocks noGrp="1"/>
          </p:cNvSpPr>
          <p:nvPr>
            <p:ph idx="1"/>
          </p:nvPr>
        </p:nvSpPr>
        <p:spPr>
          <a:xfrm>
            <a:off x="393291" y="2169049"/>
            <a:ext cx="6498576" cy="3722748"/>
          </a:xfrm>
        </p:spPr>
        <p:txBody>
          <a:bodyPr anchor="ctr">
            <a:normAutofit/>
          </a:bodyPr>
          <a:lstStyle/>
          <a:p>
            <a:pPr>
              <a:buClr>
                <a:srgbClr val="148497"/>
              </a:buClr>
            </a:pPr>
            <a:r>
              <a:rPr lang="en-US" sz="2100" dirty="0">
                <a:latin typeface="Times New Roman" panose="02020603050405020304" pitchFamily="18" charset="0"/>
                <a:cs typeface="Times New Roman" panose="02020603050405020304" pitchFamily="18" charset="0"/>
              </a:rPr>
              <a:t>Data visualization using seaborn and matplotlib</a:t>
            </a:r>
          </a:p>
          <a:p>
            <a:pPr>
              <a:buClr>
                <a:srgbClr val="148497"/>
              </a:buClr>
            </a:pPr>
            <a:r>
              <a:rPr lang="en-US" sz="2100" dirty="0">
                <a:latin typeface="Times New Roman" panose="02020603050405020304" pitchFamily="18" charset="0"/>
                <a:cs typeface="Times New Roman" panose="02020603050405020304" pitchFamily="18" charset="0"/>
              </a:rPr>
              <a:t>Exploratory data analysis (EDA) is an approach to analyze data sets and to summarize their main characteristics, often with visual methods</a:t>
            </a:r>
          </a:p>
          <a:p>
            <a:pPr>
              <a:buClr>
                <a:srgbClr val="148497"/>
              </a:buClr>
            </a:pPr>
            <a:r>
              <a:rPr lang="en-US" sz="2100" dirty="0">
                <a:latin typeface="Times New Roman" panose="02020603050405020304" pitchFamily="18" charset="0"/>
                <a:cs typeface="Times New Roman" panose="02020603050405020304" pitchFamily="18" charset="0"/>
              </a:rPr>
              <a:t>A statistical model can be used or not, but primarily EDA is for seeing what the data can tell us beyond the formal modelling or hypothesis.</a:t>
            </a:r>
          </a:p>
          <a:p>
            <a:pPr>
              <a:buClr>
                <a:srgbClr val="148497"/>
              </a:buClr>
            </a:pPr>
            <a:endParaRPr lang="en-US" sz="2100" dirty="0"/>
          </a:p>
        </p:txBody>
      </p:sp>
      <p:pic>
        <p:nvPicPr>
          <p:cNvPr id="18" name="Picture 17">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Financial graphs on a dark display">
            <a:extLst>
              <a:ext uri="{FF2B5EF4-FFF2-40B4-BE49-F238E27FC236}">
                <a16:creationId xmlns:a16="http://schemas.microsoft.com/office/drawing/2014/main" id="{D3A5B0E2-EDFB-37BC-C23D-7FCC7957F130}"/>
              </a:ext>
            </a:extLst>
          </p:cNvPr>
          <p:cNvPicPr>
            <a:picLocks noChangeAspect="1"/>
          </p:cNvPicPr>
          <p:nvPr/>
        </p:nvPicPr>
        <p:blipFill rotWithShape="1">
          <a:blip r:embed="rId4"/>
          <a:srcRect l="24173" r="26893" b="-2"/>
          <a:stretch/>
        </p:blipFill>
        <p:spPr>
          <a:xfrm>
            <a:off x="7552945" y="643465"/>
            <a:ext cx="3995592" cy="5103372"/>
          </a:xfrm>
          <a:prstGeom prst="rect">
            <a:avLst/>
          </a:prstGeom>
        </p:spPr>
      </p:pic>
    </p:spTree>
    <p:extLst>
      <p:ext uri="{BB962C8B-B14F-4D97-AF65-F5344CB8AC3E}">
        <p14:creationId xmlns:p14="http://schemas.microsoft.com/office/powerpoint/2010/main" val="1107540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FF7B1F-BB79-4DF4-4672-9EBAE2E5BBF4}"/>
              </a:ext>
            </a:extLst>
          </p:cNvPr>
          <p:cNvPicPr>
            <a:picLocks noGrp="1" noChangeAspect="1"/>
          </p:cNvPicPr>
          <p:nvPr>
            <p:ph idx="1"/>
          </p:nvPr>
        </p:nvPicPr>
        <p:blipFill>
          <a:blip r:embed="rId2"/>
          <a:stretch>
            <a:fillRect/>
          </a:stretch>
        </p:blipFill>
        <p:spPr>
          <a:xfrm>
            <a:off x="485982" y="444874"/>
            <a:ext cx="4928700" cy="3984906"/>
          </a:xfrm>
        </p:spPr>
      </p:pic>
      <p:pic>
        <p:nvPicPr>
          <p:cNvPr id="7" name="Picture 6">
            <a:extLst>
              <a:ext uri="{FF2B5EF4-FFF2-40B4-BE49-F238E27FC236}">
                <a16:creationId xmlns:a16="http://schemas.microsoft.com/office/drawing/2014/main" id="{5171FC5C-4988-28A1-EDB7-E58F18891ADA}"/>
              </a:ext>
            </a:extLst>
          </p:cNvPr>
          <p:cNvPicPr>
            <a:picLocks noChangeAspect="1"/>
          </p:cNvPicPr>
          <p:nvPr/>
        </p:nvPicPr>
        <p:blipFill>
          <a:blip r:embed="rId3"/>
          <a:stretch>
            <a:fillRect/>
          </a:stretch>
        </p:blipFill>
        <p:spPr>
          <a:xfrm>
            <a:off x="485982" y="4580886"/>
            <a:ext cx="9249689" cy="1967702"/>
          </a:xfrm>
          <a:prstGeom prst="rect">
            <a:avLst/>
          </a:prstGeom>
        </p:spPr>
      </p:pic>
      <p:sp>
        <p:nvSpPr>
          <p:cNvPr id="8" name="TextBox 7">
            <a:extLst>
              <a:ext uri="{FF2B5EF4-FFF2-40B4-BE49-F238E27FC236}">
                <a16:creationId xmlns:a16="http://schemas.microsoft.com/office/drawing/2014/main" id="{04C94CF2-0A35-9755-0C1A-3C27B2C292D0}"/>
              </a:ext>
            </a:extLst>
          </p:cNvPr>
          <p:cNvSpPr txBox="1"/>
          <p:nvPr/>
        </p:nvSpPr>
        <p:spPr>
          <a:xfrm>
            <a:off x="6246513" y="1577867"/>
            <a:ext cx="5262282" cy="1631216"/>
          </a:xfrm>
          <a:prstGeom prst="rect">
            <a:avLst/>
          </a:prstGeom>
          <a:noFill/>
        </p:spPr>
        <p:txBody>
          <a:bodyPr wrap="square" rtlCol="0">
            <a:spAutoFit/>
          </a:bodyPr>
          <a:lstStyle/>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Data is highly imbalanced, ratio = 73:27</a:t>
            </a:r>
            <a:br>
              <a:rPr lang="en-US" sz="2000" b="0" i="0" dirty="0">
                <a:effectLst/>
                <a:latin typeface="Times New Roman" panose="02020603050405020304" pitchFamily="18" charset="0"/>
                <a:cs typeface="Times New Roman" panose="02020603050405020304" pitchFamily="18" charset="0"/>
              </a:rPr>
            </a:br>
            <a:endParaRPr lang="en-US"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So we </a:t>
            </a:r>
            <a:r>
              <a:rPr lang="en-US" sz="2000" b="0" i="0" dirty="0" err="1">
                <a:effectLst/>
                <a:latin typeface="Times New Roman" panose="02020603050405020304" pitchFamily="18" charset="0"/>
                <a:cs typeface="Times New Roman" panose="02020603050405020304" pitchFamily="18" charset="0"/>
              </a:rPr>
              <a:t>analyse</a:t>
            </a:r>
            <a:r>
              <a:rPr lang="en-US" sz="2000" b="0" i="0" dirty="0">
                <a:effectLst/>
                <a:latin typeface="Times New Roman" panose="02020603050405020304" pitchFamily="18" charset="0"/>
                <a:cs typeface="Times New Roman" panose="02020603050405020304" pitchFamily="18" charset="0"/>
              </a:rPr>
              <a:t> the data with other features while taking the target values separately to get some insights.</a:t>
            </a:r>
          </a:p>
        </p:txBody>
      </p:sp>
      <p:sp>
        <p:nvSpPr>
          <p:cNvPr id="9" name="TextBox 8">
            <a:extLst>
              <a:ext uri="{FF2B5EF4-FFF2-40B4-BE49-F238E27FC236}">
                <a16:creationId xmlns:a16="http://schemas.microsoft.com/office/drawing/2014/main" id="{12B8E002-2F43-54C5-FB31-97DD999C3513}"/>
              </a:ext>
            </a:extLst>
          </p:cNvPr>
          <p:cNvSpPr txBox="1"/>
          <p:nvPr/>
        </p:nvSpPr>
        <p:spPr>
          <a:xfrm>
            <a:off x="7377954" y="1045510"/>
            <a:ext cx="4213411" cy="461665"/>
          </a:xfrm>
          <a:prstGeom prst="rect">
            <a:avLst/>
          </a:prstGeom>
          <a:noFill/>
        </p:spPr>
        <p:txBody>
          <a:bodyPr wrap="square" rtlCol="0">
            <a:spAutoFit/>
          </a:bodyPr>
          <a:lstStyle/>
          <a:p>
            <a:r>
              <a:rPr lang="en-US" sz="2400" b="1" dirty="0">
                <a:solidFill>
                  <a:schemeClr val="accent6">
                    <a:lumMod val="60000"/>
                    <a:lumOff val="40000"/>
                  </a:schemeClr>
                </a:solidFill>
                <a:latin typeface="Times New Roman" panose="02020603050405020304" pitchFamily="18" charset="0"/>
                <a:cs typeface="Times New Roman" panose="02020603050405020304" pitchFamily="18" charset="0"/>
              </a:rPr>
              <a:t>Churn Ratio</a:t>
            </a:r>
            <a:endParaRPr lang="en-IN" sz="24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81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74E2AC2-C7F1-3D64-A0F9-ACB92A5A45C9}"/>
              </a:ext>
            </a:extLst>
          </p:cNvPr>
          <p:cNvPicPr>
            <a:picLocks noGrp="1" noChangeAspect="1"/>
          </p:cNvPicPr>
          <p:nvPr>
            <p:ph idx="1"/>
          </p:nvPr>
        </p:nvPicPr>
        <p:blipFill>
          <a:blip r:embed="rId2"/>
          <a:stretch>
            <a:fillRect/>
          </a:stretch>
        </p:blipFill>
        <p:spPr>
          <a:xfrm>
            <a:off x="6624918" y="726142"/>
            <a:ext cx="4545105" cy="2855259"/>
          </a:xfrm>
        </p:spPr>
      </p:pic>
      <p:pic>
        <p:nvPicPr>
          <p:cNvPr id="13" name="Picture 12">
            <a:extLst>
              <a:ext uri="{FF2B5EF4-FFF2-40B4-BE49-F238E27FC236}">
                <a16:creationId xmlns:a16="http://schemas.microsoft.com/office/drawing/2014/main" id="{1318D4BD-A9EF-64DF-A255-1F575C7A3140}"/>
              </a:ext>
            </a:extLst>
          </p:cNvPr>
          <p:cNvPicPr>
            <a:picLocks noChangeAspect="1"/>
          </p:cNvPicPr>
          <p:nvPr/>
        </p:nvPicPr>
        <p:blipFill>
          <a:blip r:embed="rId3"/>
          <a:stretch>
            <a:fillRect/>
          </a:stretch>
        </p:blipFill>
        <p:spPr>
          <a:xfrm>
            <a:off x="874620" y="718652"/>
            <a:ext cx="4387662" cy="2844819"/>
          </a:xfrm>
          <a:prstGeom prst="rect">
            <a:avLst/>
          </a:prstGeom>
        </p:spPr>
      </p:pic>
      <p:sp>
        <p:nvSpPr>
          <p:cNvPr id="2" name="TextBox 1">
            <a:extLst>
              <a:ext uri="{FF2B5EF4-FFF2-40B4-BE49-F238E27FC236}">
                <a16:creationId xmlns:a16="http://schemas.microsoft.com/office/drawing/2014/main" id="{A082BC31-2981-6DE4-527E-E34AAA7E7D54}"/>
              </a:ext>
            </a:extLst>
          </p:cNvPr>
          <p:cNvSpPr txBox="1"/>
          <p:nvPr/>
        </p:nvSpPr>
        <p:spPr>
          <a:xfrm>
            <a:off x="6896100" y="4210050"/>
            <a:ext cx="3800475" cy="1938992"/>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Here we can see that most of our customers are younger person</a:t>
            </a:r>
          </a:p>
          <a:p>
            <a:pPr marL="342900"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Churn percentage ratio of </a:t>
            </a:r>
            <a:r>
              <a:rPr lang="en-US" sz="2000" dirty="0" err="1">
                <a:latin typeface="Times New Roman" panose="02020603050405020304" pitchFamily="18" charset="0"/>
                <a:cs typeface="Times New Roman" panose="02020603050405020304" pitchFamily="18" charset="0"/>
              </a:rPr>
              <a:t>SeniorCitizen</a:t>
            </a:r>
            <a:r>
              <a:rPr lang="en-US" sz="2000" dirty="0">
                <a:latin typeface="Times New Roman" panose="02020603050405020304" pitchFamily="18" charset="0"/>
                <a:cs typeface="Times New Roman" panose="02020603050405020304" pitchFamily="18" charset="0"/>
              </a:rPr>
              <a:t> is more compared to there total </a:t>
            </a:r>
            <a:r>
              <a:rPr lang="en-US" sz="2000" dirty="0" err="1">
                <a:latin typeface="Times New Roman" panose="02020603050405020304" pitchFamily="18" charset="0"/>
                <a:cs typeface="Times New Roman" panose="02020603050405020304" pitchFamily="18" charset="0"/>
              </a:rPr>
              <a:t>rario</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4F1E90-1D4E-90C5-8351-9B0EC2DFD97D}"/>
              </a:ext>
            </a:extLst>
          </p:cNvPr>
          <p:cNvSpPr txBox="1"/>
          <p:nvPr/>
        </p:nvSpPr>
        <p:spPr>
          <a:xfrm>
            <a:off x="1038225" y="4371975"/>
            <a:ext cx="3800475" cy="2215991"/>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Plot shows the gender distribution from the given data here almost male and female are in the ratio of 50:50 in both churn and non churned customers</a:t>
            </a:r>
          </a:p>
          <a:p>
            <a:endParaRPr lang="en-US" dirty="0"/>
          </a:p>
        </p:txBody>
      </p:sp>
    </p:spTree>
    <p:extLst>
      <p:ext uri="{BB962C8B-B14F-4D97-AF65-F5344CB8AC3E}">
        <p14:creationId xmlns:p14="http://schemas.microsoft.com/office/powerpoint/2010/main" val="296290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E5AD-F02D-F0D8-3954-E6CF55D61EA1}"/>
              </a:ext>
            </a:extLst>
          </p:cNvPr>
          <p:cNvSpPr>
            <a:spLocks noGrp="1"/>
          </p:cNvSpPr>
          <p:nvPr>
            <p:ph type="title"/>
          </p:nvPr>
        </p:nvSpPr>
        <p:spPr>
          <a:xfrm>
            <a:off x="197783" y="-274519"/>
            <a:ext cx="10353762" cy="1257300"/>
          </a:xfrm>
        </p:spPr>
        <p:txBody>
          <a:bodyPr>
            <a:normAutofit/>
          </a:bodyPr>
          <a:lstStyle/>
          <a:p>
            <a:pPr algn="l"/>
            <a:r>
              <a:rPr lang="en-US" sz="3200" b="1" dirty="0">
                <a:latin typeface="Times New Roman" panose="02020603050405020304" pitchFamily="18" charset="0"/>
                <a:cs typeface="Times New Roman" panose="02020603050405020304" pitchFamily="18" charset="0"/>
              </a:rPr>
              <a:t>Services</a:t>
            </a:r>
            <a:endParaRPr lang="en-IN" sz="32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2666884-8963-9223-8902-F40CEB306A0B}"/>
              </a:ext>
            </a:extLst>
          </p:cNvPr>
          <p:cNvPicPr>
            <a:picLocks noGrp="1" noChangeAspect="1"/>
          </p:cNvPicPr>
          <p:nvPr>
            <p:ph idx="1"/>
          </p:nvPr>
        </p:nvPicPr>
        <p:blipFill>
          <a:blip r:embed="rId2"/>
          <a:stretch>
            <a:fillRect/>
          </a:stretch>
        </p:blipFill>
        <p:spPr>
          <a:xfrm>
            <a:off x="197783" y="837852"/>
            <a:ext cx="2765893" cy="2488054"/>
          </a:xfrm>
        </p:spPr>
      </p:pic>
      <p:pic>
        <p:nvPicPr>
          <p:cNvPr id="7" name="Picture 6">
            <a:extLst>
              <a:ext uri="{FF2B5EF4-FFF2-40B4-BE49-F238E27FC236}">
                <a16:creationId xmlns:a16="http://schemas.microsoft.com/office/drawing/2014/main" id="{35670245-1C0C-DA67-F06A-0C0275914D59}"/>
              </a:ext>
            </a:extLst>
          </p:cNvPr>
          <p:cNvPicPr>
            <a:picLocks noChangeAspect="1"/>
          </p:cNvPicPr>
          <p:nvPr/>
        </p:nvPicPr>
        <p:blipFill>
          <a:blip r:embed="rId3"/>
          <a:stretch>
            <a:fillRect/>
          </a:stretch>
        </p:blipFill>
        <p:spPr>
          <a:xfrm>
            <a:off x="3154692" y="837852"/>
            <a:ext cx="3029510" cy="2488054"/>
          </a:xfrm>
          <a:prstGeom prst="rect">
            <a:avLst/>
          </a:prstGeom>
        </p:spPr>
      </p:pic>
      <p:pic>
        <p:nvPicPr>
          <p:cNvPr id="17" name="Picture 16">
            <a:extLst>
              <a:ext uri="{FF2B5EF4-FFF2-40B4-BE49-F238E27FC236}">
                <a16:creationId xmlns:a16="http://schemas.microsoft.com/office/drawing/2014/main" id="{3F3CD71E-9D95-A343-7631-27DBB0511312}"/>
              </a:ext>
            </a:extLst>
          </p:cNvPr>
          <p:cNvPicPr>
            <a:picLocks noChangeAspect="1"/>
          </p:cNvPicPr>
          <p:nvPr/>
        </p:nvPicPr>
        <p:blipFill>
          <a:blip r:embed="rId4"/>
          <a:stretch>
            <a:fillRect/>
          </a:stretch>
        </p:blipFill>
        <p:spPr>
          <a:xfrm>
            <a:off x="6350836" y="837851"/>
            <a:ext cx="2620095" cy="2488053"/>
          </a:xfrm>
          <a:prstGeom prst="rect">
            <a:avLst/>
          </a:prstGeom>
        </p:spPr>
      </p:pic>
      <p:pic>
        <p:nvPicPr>
          <p:cNvPr id="19" name="Picture 18">
            <a:extLst>
              <a:ext uri="{FF2B5EF4-FFF2-40B4-BE49-F238E27FC236}">
                <a16:creationId xmlns:a16="http://schemas.microsoft.com/office/drawing/2014/main" id="{BD123952-B4A4-DCD3-5D0A-751B80552229}"/>
              </a:ext>
            </a:extLst>
          </p:cNvPr>
          <p:cNvPicPr>
            <a:picLocks noChangeAspect="1"/>
          </p:cNvPicPr>
          <p:nvPr/>
        </p:nvPicPr>
        <p:blipFill>
          <a:blip r:embed="rId5"/>
          <a:stretch>
            <a:fillRect/>
          </a:stretch>
        </p:blipFill>
        <p:spPr>
          <a:xfrm>
            <a:off x="9152025" y="837852"/>
            <a:ext cx="2904285" cy="2488052"/>
          </a:xfrm>
          <a:prstGeom prst="rect">
            <a:avLst/>
          </a:prstGeom>
        </p:spPr>
      </p:pic>
      <p:pic>
        <p:nvPicPr>
          <p:cNvPr id="21" name="Picture 20">
            <a:extLst>
              <a:ext uri="{FF2B5EF4-FFF2-40B4-BE49-F238E27FC236}">
                <a16:creationId xmlns:a16="http://schemas.microsoft.com/office/drawing/2014/main" id="{62B3EC20-EF27-5771-03F7-26995281D019}"/>
              </a:ext>
            </a:extLst>
          </p:cNvPr>
          <p:cNvPicPr>
            <a:picLocks noChangeAspect="1"/>
          </p:cNvPicPr>
          <p:nvPr/>
        </p:nvPicPr>
        <p:blipFill>
          <a:blip r:embed="rId6"/>
          <a:stretch>
            <a:fillRect/>
          </a:stretch>
        </p:blipFill>
        <p:spPr>
          <a:xfrm>
            <a:off x="197783" y="3742580"/>
            <a:ext cx="2765892" cy="2577537"/>
          </a:xfrm>
          <a:prstGeom prst="rect">
            <a:avLst/>
          </a:prstGeom>
        </p:spPr>
      </p:pic>
      <p:pic>
        <p:nvPicPr>
          <p:cNvPr id="23" name="Picture 22">
            <a:extLst>
              <a:ext uri="{FF2B5EF4-FFF2-40B4-BE49-F238E27FC236}">
                <a16:creationId xmlns:a16="http://schemas.microsoft.com/office/drawing/2014/main" id="{D8755875-B0BF-8881-B394-09B0BBDC4467}"/>
              </a:ext>
            </a:extLst>
          </p:cNvPr>
          <p:cNvPicPr>
            <a:picLocks noChangeAspect="1"/>
          </p:cNvPicPr>
          <p:nvPr/>
        </p:nvPicPr>
        <p:blipFill>
          <a:blip r:embed="rId7"/>
          <a:stretch>
            <a:fillRect/>
          </a:stretch>
        </p:blipFill>
        <p:spPr>
          <a:xfrm>
            <a:off x="6350835" y="3742579"/>
            <a:ext cx="2620095" cy="2551866"/>
          </a:xfrm>
          <a:prstGeom prst="rect">
            <a:avLst/>
          </a:prstGeom>
        </p:spPr>
      </p:pic>
      <p:pic>
        <p:nvPicPr>
          <p:cNvPr id="25" name="Picture 24">
            <a:extLst>
              <a:ext uri="{FF2B5EF4-FFF2-40B4-BE49-F238E27FC236}">
                <a16:creationId xmlns:a16="http://schemas.microsoft.com/office/drawing/2014/main" id="{1BCD6823-F9E0-7F2E-C1A7-644B73DD6495}"/>
              </a:ext>
            </a:extLst>
          </p:cNvPr>
          <p:cNvPicPr>
            <a:picLocks noChangeAspect="1"/>
          </p:cNvPicPr>
          <p:nvPr/>
        </p:nvPicPr>
        <p:blipFill>
          <a:blip r:embed="rId8"/>
          <a:stretch>
            <a:fillRect/>
          </a:stretch>
        </p:blipFill>
        <p:spPr>
          <a:xfrm>
            <a:off x="9152025" y="3742580"/>
            <a:ext cx="2904286" cy="2551866"/>
          </a:xfrm>
          <a:prstGeom prst="rect">
            <a:avLst/>
          </a:prstGeom>
        </p:spPr>
      </p:pic>
      <p:pic>
        <p:nvPicPr>
          <p:cNvPr id="29" name="Picture 28">
            <a:extLst>
              <a:ext uri="{FF2B5EF4-FFF2-40B4-BE49-F238E27FC236}">
                <a16:creationId xmlns:a16="http://schemas.microsoft.com/office/drawing/2014/main" id="{F7865CC2-56D1-E42F-0C4A-33D864C23FD4}"/>
              </a:ext>
            </a:extLst>
          </p:cNvPr>
          <p:cNvPicPr>
            <a:picLocks noChangeAspect="1"/>
          </p:cNvPicPr>
          <p:nvPr/>
        </p:nvPicPr>
        <p:blipFill>
          <a:blip r:embed="rId9"/>
          <a:stretch>
            <a:fillRect/>
          </a:stretch>
        </p:blipFill>
        <p:spPr>
          <a:xfrm>
            <a:off x="3154692" y="3742580"/>
            <a:ext cx="3029510" cy="2551866"/>
          </a:xfrm>
          <a:prstGeom prst="rect">
            <a:avLst/>
          </a:prstGeom>
        </p:spPr>
      </p:pic>
    </p:spTree>
    <p:extLst>
      <p:ext uri="{BB962C8B-B14F-4D97-AF65-F5344CB8AC3E}">
        <p14:creationId xmlns:p14="http://schemas.microsoft.com/office/powerpoint/2010/main" val="12626678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{271F7D2E-AAE4-40FE-8187-9877F26E1606}tf11665031_win32</Template>
  <TotalTime>886</TotalTime>
  <Words>761</Words>
  <Application>Microsoft Office PowerPoint</Application>
  <PresentationFormat>Widescreen</PresentationFormat>
  <Paragraphs>104</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Algerian</vt:lpstr>
      <vt:lpstr>-apple-system</vt:lpstr>
      <vt:lpstr>Arial</vt:lpstr>
      <vt:lpstr>Arial Nova</vt:lpstr>
      <vt:lpstr>Arial Nova Light</vt:lpstr>
      <vt:lpstr>Arial Rounded MT Bold</vt:lpstr>
      <vt:lpstr>Courier New</vt:lpstr>
      <vt:lpstr>Google Sans</vt:lpstr>
      <vt:lpstr>Times New Roman</vt:lpstr>
      <vt:lpstr>Wingdings 2</vt:lpstr>
      <vt:lpstr>SlateVTI</vt:lpstr>
      <vt:lpstr>TELECOM CHURN PREDICTIONS</vt:lpstr>
      <vt:lpstr>INTRODUCTION</vt:lpstr>
      <vt:lpstr>PROJECT OBJECTIVE</vt:lpstr>
      <vt:lpstr>DATASET DESCRIPTION</vt:lpstr>
      <vt:lpstr>CHURN PREDICTION MODEL</vt:lpstr>
      <vt:lpstr>EXPLORATORY DATA ANALYSIS</vt:lpstr>
      <vt:lpstr>PowerPoint Presentation</vt:lpstr>
      <vt:lpstr>PowerPoint Presentation</vt:lpstr>
      <vt:lpstr>Services</vt:lpstr>
      <vt:lpstr>Payment Method</vt:lpstr>
      <vt:lpstr>Contract</vt:lpstr>
      <vt:lpstr>PowerPoint Presentation</vt:lpstr>
      <vt:lpstr>PowerPoint Presentation</vt:lpstr>
      <vt:lpstr>PowerPoint Presentation</vt:lpstr>
      <vt:lpstr>ACCURACY OF VARIOUS MODELS </vt:lpstr>
      <vt:lpstr>Synthetic Minority Oversampling Technique (SMOTE)</vt:lpstr>
      <vt:lpstr>METRICS EVALUATION </vt:lpstr>
      <vt:lpstr>FINDINGS AND SUGGESTIONS</vt:lpstr>
      <vt:lpstr>HOW TO REDUCE CUSTOMER CHURN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PREDICTIONS</dc:title>
  <dc:creator>kiran h swamy</dc:creator>
  <cp:lastModifiedBy>kiran h swamy</cp:lastModifiedBy>
  <cp:revision>12</cp:revision>
  <dcterms:created xsi:type="dcterms:W3CDTF">2023-03-26T09:39:10Z</dcterms:created>
  <dcterms:modified xsi:type="dcterms:W3CDTF">2023-04-03T05:56:59Z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